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2" r:id="rId1"/>
    <p:sldMasterId id="2147483703" r:id="rId2"/>
    <p:sldMasterId id="2147483704" r:id="rId3"/>
    <p:sldMasterId id="2147483705" r:id="rId4"/>
    <p:sldMasterId id="2147483706" r:id="rId5"/>
  </p:sldMasterIdLst>
  <p:notesMasterIdLst>
    <p:notesMasterId r:id="rId9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59" d="100"/>
          <a:sy n="159"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notesMaster" Target="notesMasters/notesMaster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presProps" Target="presProps.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70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b="0" i="0" u="none" strike="noStrike" cap="none">
                <a:solidFill>
                  <a:srgbClr val="FFFFFF"/>
                </a:solidFill>
                <a:latin typeface="Cabin"/>
                <a:ea typeface="Cabin"/>
                <a:cs typeface="Cabin"/>
                <a:sym typeface="Cabin"/>
              </a:rPr>
              <a:t>44</a:t>
            </a:fld>
            <a:endParaRPr lang="en" sz="1200" b="0" i="0" u="none" strike="noStrike" cap="none">
              <a:solidFill>
                <a:srgbClr val="FFFFFF"/>
              </a:solidFill>
              <a:latin typeface="Cabin"/>
              <a:ea typeface="Cabin"/>
              <a:cs typeface="Cabin"/>
              <a:sym typeface="Cabin"/>
            </a:endParaRPr>
          </a:p>
        </p:txBody>
      </p:sp>
    </p:spTree>
    <p:extLst>
      <p:ext uri="{BB962C8B-B14F-4D97-AF65-F5344CB8AC3E}">
        <p14:creationId xmlns:p14="http://schemas.microsoft.com/office/powerpoint/2010/main" val="68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b="0" i="0" u="none" strike="noStrike" cap="none">
                <a:solidFill>
                  <a:srgbClr val="FFFFFF"/>
                </a:solidFill>
                <a:latin typeface="Cabin"/>
                <a:ea typeface="Cabin"/>
                <a:cs typeface="Cabin"/>
                <a:sym typeface="Cabin"/>
              </a:rPr>
              <a:t>45</a:t>
            </a:fld>
            <a:endParaRPr lang="en" sz="1200" b="0" i="0" u="none" strike="noStrike" cap="none">
              <a:solidFill>
                <a:srgbClr val="FFFFFF"/>
              </a:solidFill>
              <a:latin typeface="Cabin"/>
              <a:ea typeface="Cabin"/>
              <a:cs typeface="Cabin"/>
              <a:sym typeface="Cabin"/>
            </a:endParaRPr>
          </a:p>
        </p:txBody>
      </p:sp>
    </p:spTree>
    <p:extLst>
      <p:ext uri="{BB962C8B-B14F-4D97-AF65-F5344CB8AC3E}">
        <p14:creationId xmlns:p14="http://schemas.microsoft.com/office/powerpoint/2010/main" val="832452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b="0" i="0" u="none" strike="noStrike" cap="none">
                <a:solidFill>
                  <a:srgbClr val="FFFFFF"/>
                </a:solidFill>
                <a:latin typeface="Cabin"/>
                <a:ea typeface="Cabin"/>
                <a:cs typeface="Cabin"/>
                <a:sym typeface="Cabin"/>
              </a:rPr>
              <a:t>55</a:t>
            </a:fld>
            <a:endParaRPr lang="en" sz="1200" b="0" i="0" u="none" strike="noStrike" cap="none">
              <a:solidFill>
                <a:srgbClr val="FFFFFF"/>
              </a:solidFill>
              <a:latin typeface="Cabin"/>
              <a:ea typeface="Cabin"/>
              <a:cs typeface="Cabin"/>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rot="5400000">
            <a:off x="6317753" y="1074241"/>
            <a:ext cx="2378868" cy="1959173"/>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8" name="Shape 58"/>
          <p:cNvSpPr txBox="1">
            <a:spLocks noGrp="1"/>
          </p:cNvSpPr>
          <p:nvPr>
            <p:ph type="body" idx="1"/>
          </p:nvPr>
        </p:nvSpPr>
        <p:spPr>
          <a:xfrm rot="5400000">
            <a:off x="2356544" y="-842069"/>
            <a:ext cx="2378868" cy="5791794"/>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61" name="Shape 61"/>
          <p:cNvSpPr txBox="1">
            <a:spLocks noGrp="1"/>
          </p:cNvSpPr>
          <p:nvPr>
            <p:ph type="body" idx="1"/>
          </p:nvPr>
        </p:nvSpPr>
        <p:spPr>
          <a:xfrm rot="5400000">
            <a:off x="4271961" y="-971549"/>
            <a:ext cx="592931" cy="7836693"/>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65" name="Shape 65"/>
          <p:cNvSpPr txBox="1">
            <a:spLocks noGrp="1"/>
          </p:cNvSpPr>
          <p:nvPr>
            <p:ph type="body" idx="1"/>
          </p:nvPr>
        </p:nvSpPr>
        <p:spPr>
          <a:xfrm>
            <a:off x="1792188" y="4025503"/>
            <a:ext cx="5486399" cy="603646"/>
          </a:xfrm>
          <a:prstGeom prst="rect">
            <a:avLst/>
          </a:prstGeom>
          <a:noFill/>
          <a:ln>
            <a:noFill/>
          </a:ln>
        </p:spPr>
        <p:txBody>
          <a:bodyPr lIns="51425" tIns="51425" rIns="51425" bIns="51425" anchor="t"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575446" y="204489"/>
            <a:ext cx="5111352" cy="4389834"/>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body" idx="2"/>
          </p:nvPr>
        </p:nvSpPr>
        <p:spPr>
          <a:xfrm>
            <a:off x="457200" y="1076027"/>
            <a:ext cx="3008411" cy="3518296"/>
          </a:xfrm>
          <a:prstGeom prst="rect">
            <a:avLst/>
          </a:prstGeom>
          <a:noFill/>
          <a:ln>
            <a:noFill/>
          </a:ln>
        </p:spPr>
        <p:txBody>
          <a:bodyPr lIns="51425" tIns="51425" rIns="51425" bIns="51425" anchor="t"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06275"/>
            <a:ext cx="8229600" cy="857250"/>
          </a:xfrm>
          <a:prstGeom prst="rect">
            <a:avLst/>
          </a:prstGeom>
          <a:noFill/>
          <a:ln>
            <a:noFill/>
          </a:ln>
        </p:spPr>
        <p:txBody>
          <a:bodyPr lIns="51425" tIns="51425" rIns="51425" bIns="5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76" name="Shape 76"/>
          <p:cNvSpPr txBox="1">
            <a:spLocks noGrp="1"/>
          </p:cNvSpPr>
          <p:nvPr>
            <p:ph type="body" idx="2"/>
          </p:nvPr>
        </p:nvSpPr>
        <p:spPr>
          <a:xfrm>
            <a:off x="457200" y="1631454"/>
            <a:ext cx="4039790" cy="2962869"/>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78" name="Shape 78"/>
          <p:cNvSpPr txBox="1">
            <a:spLocks noGrp="1"/>
          </p:cNvSpPr>
          <p:nvPr>
            <p:ph type="body" idx="4"/>
          </p:nvPr>
        </p:nvSpPr>
        <p:spPr>
          <a:xfrm>
            <a:off x="4645223" y="1631454"/>
            <a:ext cx="4041576" cy="2962869"/>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81" name="Shape 81"/>
          <p:cNvSpPr txBox="1">
            <a:spLocks noGrp="1"/>
          </p:cNvSpPr>
          <p:nvPr>
            <p:ph type="body" idx="1"/>
          </p:nvPr>
        </p:nvSpPr>
        <p:spPr>
          <a:xfrm>
            <a:off x="650081" y="2650331"/>
            <a:ext cx="3875484" cy="592931"/>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2" name="Shape 82"/>
          <p:cNvSpPr txBox="1">
            <a:spLocks noGrp="1"/>
          </p:cNvSpPr>
          <p:nvPr>
            <p:ph type="body" idx="2"/>
          </p:nvPr>
        </p:nvSpPr>
        <p:spPr>
          <a:xfrm>
            <a:off x="4611290" y="2650331"/>
            <a:ext cx="3875484" cy="592931"/>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685800" y="1597521"/>
            <a:ext cx="7772399" cy="1102815"/>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88" name="Shape 88"/>
          <p:cNvSpPr txBox="1">
            <a:spLocks noGrp="1"/>
          </p:cNvSpPr>
          <p:nvPr>
            <p:ph type="subTitle" idx="1"/>
          </p:nvPr>
        </p:nvSpPr>
        <p:spPr>
          <a:xfrm>
            <a:off x="1371600" y="2914650"/>
            <a:ext cx="6400799" cy="1314450"/>
          </a:xfrm>
          <a:prstGeom prst="rect">
            <a:avLst/>
          </a:prstGeom>
          <a:noFill/>
          <a:ln>
            <a:noFill/>
          </a:ln>
        </p:spPr>
        <p:txBody>
          <a:bodyPr lIns="51425" tIns="51425" rIns="51425" bIns="51425" anchor="t" anchorCtr="0"/>
          <a:lstStyle>
            <a:lvl1pPr marL="0" marR="0" lvl="0"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1pPr>
            <a:lvl2pPr marL="254000" marR="0" lvl="1"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2pPr>
            <a:lvl3pPr marL="520700" marR="0" lvl="2"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3pPr>
            <a:lvl4pPr marL="774700" marR="0" lvl="3"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4pPr>
            <a:lvl5pPr marL="1028700" marR="0" lvl="4"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5pPr>
            <a:lvl6pPr marL="1282700" marR="0" lvl="5"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6pPr>
            <a:lvl7pPr marL="1549400" marR="0" lvl="6"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7pPr>
            <a:lvl8pPr marL="1803400" marR="0" lvl="7"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8pPr>
            <a:lvl9pPr marL="2057400" marR="0" lvl="8"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94" name="Shape 94"/>
          <p:cNvSpPr txBox="1">
            <a:spLocks noGrp="1"/>
          </p:cNvSpPr>
          <p:nvPr>
            <p:ph type="body" idx="1"/>
          </p:nvPr>
        </p:nvSpPr>
        <p:spPr>
          <a:xfrm>
            <a:off x="650081" y="1464468"/>
            <a:ext cx="7836693" cy="3207543"/>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rot="5400000">
            <a:off x="5239047" y="1424284"/>
            <a:ext cx="4536280" cy="195917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97" name="Shape 97"/>
          <p:cNvSpPr txBox="1">
            <a:spLocks noGrp="1"/>
          </p:cNvSpPr>
          <p:nvPr>
            <p:ph type="body" idx="1"/>
          </p:nvPr>
        </p:nvSpPr>
        <p:spPr>
          <a:xfrm rot="5400000">
            <a:off x="1277838" y="-492025"/>
            <a:ext cx="4536280" cy="5791794"/>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00" name="Shape 100"/>
          <p:cNvSpPr txBox="1">
            <a:spLocks noGrp="1"/>
          </p:cNvSpPr>
          <p:nvPr>
            <p:ph type="body" idx="1"/>
          </p:nvPr>
        </p:nvSpPr>
        <p:spPr>
          <a:xfrm rot="5400000">
            <a:off x="2964656" y="-850106"/>
            <a:ext cx="3207543" cy="7836693"/>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04" name="Shape 104"/>
          <p:cNvSpPr txBox="1">
            <a:spLocks noGrp="1"/>
          </p:cNvSpPr>
          <p:nvPr>
            <p:ph type="body" idx="1"/>
          </p:nvPr>
        </p:nvSpPr>
        <p:spPr>
          <a:xfrm>
            <a:off x="1792188" y="4025503"/>
            <a:ext cx="5486399" cy="603646"/>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7" name="Shape 107"/>
          <p:cNvSpPr txBox="1">
            <a:spLocks noGrp="1"/>
          </p:cNvSpPr>
          <p:nvPr>
            <p:ph type="body" idx="1"/>
          </p:nvPr>
        </p:nvSpPr>
        <p:spPr>
          <a:xfrm>
            <a:off x="3575446" y="204489"/>
            <a:ext cx="5111352" cy="4389834"/>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2"/>
          </p:nvPr>
        </p:nvSpPr>
        <p:spPr>
          <a:xfrm>
            <a:off x="457200" y="1076027"/>
            <a:ext cx="3008411" cy="3518296"/>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15" name="Shape 115"/>
          <p:cNvSpPr txBox="1">
            <a:spLocks noGrp="1"/>
          </p:cNvSpPr>
          <p:nvPr>
            <p:ph type="body" idx="2"/>
          </p:nvPr>
        </p:nvSpPr>
        <p:spPr>
          <a:xfrm>
            <a:off x="457200" y="1631454"/>
            <a:ext cx="4039790" cy="296286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6" name="Shape 116"/>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17" name="Shape 117"/>
          <p:cNvSpPr txBox="1">
            <a:spLocks noGrp="1"/>
          </p:cNvSpPr>
          <p:nvPr>
            <p:ph type="body" idx="4"/>
          </p:nvPr>
        </p:nvSpPr>
        <p:spPr>
          <a:xfrm>
            <a:off x="4645223" y="1631454"/>
            <a:ext cx="4041576" cy="296286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20" name="Shape 120"/>
          <p:cNvSpPr txBox="1">
            <a:spLocks noGrp="1"/>
          </p:cNvSpPr>
          <p:nvPr>
            <p:ph type="body" idx="1"/>
          </p:nvPr>
        </p:nvSpPr>
        <p:spPr>
          <a:xfrm>
            <a:off x="650081" y="1464468"/>
            <a:ext cx="3875484" cy="3207543"/>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1" name="Shape 121"/>
          <p:cNvSpPr txBox="1">
            <a:spLocks noGrp="1"/>
          </p:cNvSpPr>
          <p:nvPr>
            <p:ph type="body" idx="2"/>
          </p:nvPr>
        </p:nvSpPr>
        <p:spPr>
          <a:xfrm>
            <a:off x="4611290" y="1464468"/>
            <a:ext cx="3875484" cy="3207543"/>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4" name="Shape 124"/>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29" name="Shape 129"/>
          <p:cNvSpPr txBox="1">
            <a:spLocks noGrp="1"/>
          </p:cNvSpPr>
          <p:nvPr>
            <p:ph type="body" idx="1"/>
          </p:nvPr>
        </p:nvSpPr>
        <p:spPr>
          <a:xfrm>
            <a:off x="457200" y="1200150"/>
            <a:ext cx="8229600" cy="3394173"/>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rot="5400000">
            <a:off x="5961013" y="1868536"/>
            <a:ext cx="3394173" cy="2057400"/>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32" name="Shape 132"/>
          <p:cNvSpPr txBox="1">
            <a:spLocks noGrp="1"/>
          </p:cNvSpPr>
          <p:nvPr>
            <p:ph type="body" idx="1"/>
          </p:nvPr>
        </p:nvSpPr>
        <p:spPr>
          <a:xfrm rot="5400000">
            <a:off x="1803350" y="-146000"/>
            <a:ext cx="3394173" cy="6086475"/>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35" name="Shape 135"/>
          <p:cNvSpPr txBox="1">
            <a:spLocks noGrp="1"/>
          </p:cNvSpPr>
          <p:nvPr>
            <p:ph type="body" idx="1"/>
          </p:nvPr>
        </p:nvSpPr>
        <p:spPr>
          <a:xfrm rot="5400000">
            <a:off x="2874912" y="-1217562"/>
            <a:ext cx="3394173" cy="8229600"/>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8" name="Shape 138"/>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39" name="Shape 139"/>
          <p:cNvSpPr txBox="1">
            <a:spLocks noGrp="1"/>
          </p:cNvSpPr>
          <p:nvPr>
            <p:ph type="body" idx="1"/>
          </p:nvPr>
        </p:nvSpPr>
        <p:spPr>
          <a:xfrm>
            <a:off x="1792188" y="4025503"/>
            <a:ext cx="5486399" cy="603646"/>
          </a:xfrm>
          <a:prstGeom prst="rect">
            <a:avLst/>
          </a:prstGeom>
          <a:noFill/>
          <a:ln>
            <a:noFill/>
          </a:ln>
        </p:spPr>
        <p:txBody>
          <a:bodyPr lIns="51425" tIns="51425" rIns="51425" bIns="51425" anchor="t"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2" name="Shape 142"/>
          <p:cNvSpPr txBox="1">
            <a:spLocks noGrp="1"/>
          </p:cNvSpPr>
          <p:nvPr>
            <p:ph type="body" idx="1"/>
          </p:nvPr>
        </p:nvSpPr>
        <p:spPr>
          <a:xfrm>
            <a:off x="3575446" y="204489"/>
            <a:ext cx="5111352" cy="4389834"/>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43" name="Shape 143"/>
          <p:cNvSpPr txBox="1">
            <a:spLocks noGrp="1"/>
          </p:cNvSpPr>
          <p:nvPr>
            <p:ph type="body" idx="2"/>
          </p:nvPr>
        </p:nvSpPr>
        <p:spPr>
          <a:xfrm>
            <a:off x="457200" y="1076027"/>
            <a:ext cx="3008411" cy="3518296"/>
          </a:xfrm>
          <a:prstGeom prst="rect">
            <a:avLst/>
          </a:prstGeom>
          <a:noFill/>
          <a:ln>
            <a:noFill/>
          </a:ln>
        </p:spPr>
        <p:txBody>
          <a:bodyPr lIns="51425" tIns="51425" rIns="51425" bIns="51425" anchor="t"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9" name="Shape 149"/>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
        <p:nvSpPr>
          <p:cNvPr id="150" name="Shape 150"/>
          <p:cNvSpPr txBox="1">
            <a:spLocks noGrp="1"/>
          </p:cNvSpPr>
          <p:nvPr>
            <p:ph type="body" idx="2"/>
          </p:nvPr>
        </p:nvSpPr>
        <p:spPr>
          <a:xfrm>
            <a:off x="457200" y="1631454"/>
            <a:ext cx="4039790" cy="2962869"/>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51" name="Shape 151"/>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
        <p:nvSpPr>
          <p:cNvPr id="152" name="Shape 152"/>
          <p:cNvSpPr txBox="1">
            <a:spLocks noGrp="1"/>
          </p:cNvSpPr>
          <p:nvPr>
            <p:ph type="body" idx="4"/>
          </p:nvPr>
        </p:nvSpPr>
        <p:spPr>
          <a:xfrm>
            <a:off x="4645223" y="1631454"/>
            <a:ext cx="4041576" cy="2962869"/>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55" name="Shape 155"/>
          <p:cNvSpPr txBox="1">
            <a:spLocks noGrp="1"/>
          </p:cNvSpPr>
          <p:nvPr>
            <p:ph type="body" idx="1"/>
          </p:nvPr>
        </p:nvSpPr>
        <p:spPr>
          <a:xfrm>
            <a:off x="457200" y="1200150"/>
            <a:ext cx="4071937" cy="3394173"/>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56" name="Shape 156"/>
          <p:cNvSpPr txBox="1">
            <a:spLocks noGrp="1"/>
          </p:cNvSpPr>
          <p:nvPr>
            <p:ph type="body" idx="2"/>
          </p:nvPr>
        </p:nvSpPr>
        <p:spPr>
          <a:xfrm>
            <a:off x="4614862" y="1200150"/>
            <a:ext cx="4071937" cy="3394173"/>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9" name="Shape 159"/>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85800" y="1597521"/>
            <a:ext cx="7772399" cy="1102815"/>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162" name="Shape 162"/>
          <p:cNvSpPr txBox="1">
            <a:spLocks noGrp="1"/>
          </p:cNvSpPr>
          <p:nvPr>
            <p:ph type="subTitle" idx="1"/>
          </p:nvPr>
        </p:nvSpPr>
        <p:spPr>
          <a:xfrm>
            <a:off x="1371600" y="2914650"/>
            <a:ext cx="6400799" cy="1314450"/>
          </a:xfrm>
          <a:prstGeom prst="rect">
            <a:avLst/>
          </a:prstGeom>
          <a:noFill/>
          <a:ln>
            <a:noFill/>
          </a:ln>
        </p:spPr>
        <p:txBody>
          <a:bodyPr lIns="51425" tIns="51425" rIns="51425" bIns="51425" anchor="t" anchorCtr="0"/>
          <a:lstStyle>
            <a:lvl1pPr marL="0" marR="0" lvl="0"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1pPr>
            <a:lvl2pPr marL="254000" marR="0" lvl="1"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2pPr>
            <a:lvl3pPr marL="520700" marR="0" lvl="2"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3pPr>
            <a:lvl4pPr marL="774700" marR="0" lvl="3"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4pPr>
            <a:lvl5pPr marL="1028700" marR="0" lvl="4"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5pPr>
            <a:lvl6pPr marL="1282700" marR="0" lvl="5"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6pPr>
            <a:lvl7pPr marL="1549400" marR="0" lvl="6"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7pPr>
            <a:lvl8pPr marL="1803400" marR="0" lvl="7"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8pPr>
            <a:lvl9pPr marL="2057400" marR="0" lvl="8"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rot="5400000">
            <a:off x="5239011" y="1424305"/>
            <a:ext cx="4536337" cy="1959187"/>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71" name="Shape 171"/>
          <p:cNvSpPr txBox="1">
            <a:spLocks noGrp="1"/>
          </p:cNvSpPr>
          <p:nvPr>
            <p:ph type="body" idx="1"/>
          </p:nvPr>
        </p:nvSpPr>
        <p:spPr>
          <a:xfrm rot="5400000">
            <a:off x="1277789" y="-492018"/>
            <a:ext cx="4536337" cy="5791836"/>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74" name="Shape 174"/>
          <p:cNvSpPr txBox="1">
            <a:spLocks noGrp="1"/>
          </p:cNvSpPr>
          <p:nvPr>
            <p:ph type="body" idx="1"/>
          </p:nvPr>
        </p:nvSpPr>
        <p:spPr>
          <a:xfrm rot="5400000">
            <a:off x="2964599" y="-850106"/>
            <a:ext cx="3207599" cy="7836750"/>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792188" y="3600450"/>
            <a:ext cx="5486399" cy="425080"/>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7" name="Shape 177"/>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78" name="Shape 178"/>
          <p:cNvSpPr txBox="1">
            <a:spLocks noGrp="1"/>
          </p:cNvSpPr>
          <p:nvPr>
            <p:ph type="body" idx="1"/>
          </p:nvPr>
        </p:nvSpPr>
        <p:spPr>
          <a:xfrm>
            <a:off x="1792188" y="4025503"/>
            <a:ext cx="5486399" cy="603618"/>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04489"/>
            <a:ext cx="3008474" cy="871593"/>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575446" y="204489"/>
            <a:ext cx="5111268" cy="4389862"/>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body" idx="2"/>
          </p:nvPr>
        </p:nvSpPr>
        <p:spPr>
          <a:xfrm>
            <a:off x="457200" y="1076027"/>
            <a:ext cx="3008474" cy="3518268"/>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8" name="Shape 188"/>
          <p:cNvSpPr txBox="1">
            <a:spLocks noGrp="1"/>
          </p:cNvSpPr>
          <p:nvPr>
            <p:ph type="body" idx="1"/>
          </p:nvPr>
        </p:nvSpPr>
        <p:spPr>
          <a:xfrm>
            <a:off x="457200" y="1151037"/>
            <a:ext cx="4039705" cy="480431"/>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89" name="Shape 189"/>
          <p:cNvSpPr txBox="1">
            <a:spLocks noGrp="1"/>
          </p:cNvSpPr>
          <p:nvPr>
            <p:ph type="body" idx="2"/>
          </p:nvPr>
        </p:nvSpPr>
        <p:spPr>
          <a:xfrm>
            <a:off x="457200" y="1631454"/>
            <a:ext cx="4039705" cy="2962912"/>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0" name="Shape 190"/>
          <p:cNvSpPr txBox="1">
            <a:spLocks noGrp="1"/>
          </p:cNvSpPr>
          <p:nvPr>
            <p:ph type="body" idx="3"/>
          </p:nvPr>
        </p:nvSpPr>
        <p:spPr>
          <a:xfrm>
            <a:off x="4645223" y="1151037"/>
            <a:ext cx="4041562" cy="480431"/>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91" name="Shape 191"/>
          <p:cNvSpPr txBox="1">
            <a:spLocks noGrp="1"/>
          </p:cNvSpPr>
          <p:nvPr>
            <p:ph type="body" idx="4"/>
          </p:nvPr>
        </p:nvSpPr>
        <p:spPr>
          <a:xfrm>
            <a:off x="4645223" y="1631454"/>
            <a:ext cx="4041562" cy="2962912"/>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94" name="Shape 194"/>
          <p:cNvSpPr txBox="1">
            <a:spLocks noGrp="1"/>
          </p:cNvSpPr>
          <p:nvPr>
            <p:ph type="body" idx="1"/>
          </p:nvPr>
        </p:nvSpPr>
        <p:spPr>
          <a:xfrm>
            <a:off x="650081" y="1464468"/>
            <a:ext cx="3875512" cy="320759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5" name="Shape 195"/>
          <p:cNvSpPr txBox="1">
            <a:spLocks noGrp="1"/>
          </p:cNvSpPr>
          <p:nvPr>
            <p:ph type="body" idx="2"/>
          </p:nvPr>
        </p:nvSpPr>
        <p:spPr>
          <a:xfrm>
            <a:off x="4611290" y="1464468"/>
            <a:ext cx="3875512" cy="320759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722411" y="3304876"/>
            <a:ext cx="7772455" cy="1021612"/>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8" name="Shape 198"/>
          <p:cNvSpPr txBox="1">
            <a:spLocks noGrp="1"/>
          </p:cNvSpPr>
          <p:nvPr>
            <p:ph type="body" idx="1"/>
          </p:nvPr>
        </p:nvSpPr>
        <p:spPr>
          <a:xfrm>
            <a:off x="722411" y="2179736"/>
            <a:ext cx="7772455" cy="1125225"/>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9"/>
        <p:cNvGrpSpPr/>
        <p:nvPr/>
      </p:nvGrpSpPr>
      <p:grpSpPr>
        <a:xfrm>
          <a:off x="0" y="0"/>
          <a:ext cx="0" cy="0"/>
          <a:chOff x="0" y="0"/>
          <a:chExt cx="0" cy="0"/>
        </a:xfrm>
      </p:grpSpPr>
      <p:sp>
        <p:nvSpPr>
          <p:cNvPr id="200" name="Shape 200"/>
          <p:cNvSpPr txBox="1">
            <a:spLocks noGrp="1"/>
          </p:cNvSpPr>
          <p:nvPr>
            <p:ph type="ctrTitle"/>
          </p:nvPr>
        </p:nvSpPr>
        <p:spPr>
          <a:xfrm>
            <a:off x="685800" y="1597521"/>
            <a:ext cx="7772455" cy="1102781"/>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201" name="Shape 201"/>
          <p:cNvSpPr txBox="1">
            <a:spLocks noGrp="1"/>
          </p:cNvSpPr>
          <p:nvPr>
            <p:ph type="subTitle" idx="1"/>
          </p:nvPr>
        </p:nvSpPr>
        <p:spPr>
          <a:xfrm>
            <a:off x="1371600" y="2914650"/>
            <a:ext cx="6400856" cy="1314393"/>
          </a:xfrm>
          <a:prstGeom prst="rect">
            <a:avLst/>
          </a:prstGeom>
          <a:noFill/>
          <a:ln>
            <a:noFill/>
          </a:ln>
        </p:spPr>
        <p:txBody>
          <a:bodyPr lIns="51425" tIns="51425" rIns="51425" bIns="51425" anchor="ctr" anchorCtr="0"/>
          <a:lstStyle>
            <a:lvl1pPr marL="0" marR="0" lvl="0"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1pPr>
            <a:lvl2pPr marL="254000" marR="0" lvl="1"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2pPr>
            <a:lvl3pPr marL="520700" marR="0" lvl="2"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3pPr>
            <a:lvl4pPr marL="774700" marR="0" lvl="3"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4pPr>
            <a:lvl5pPr marL="1028700" marR="0" lvl="4"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5pPr>
            <a:lvl6pPr marL="1282700" marR="0" lvl="5"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6pPr>
            <a:lvl7pPr marL="1549400" marR="0" lvl="6"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7pPr>
            <a:lvl8pPr marL="1803400" marR="0" lvl="7"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8pPr>
            <a:lvl9pPr marL="2057400" marR="0" lvl="8"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theme" Target="../theme/theme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91" name="Shape 91"/>
          <p:cNvSpPr txBox="1">
            <a:spLocks noGrp="1"/>
          </p:cNvSpPr>
          <p:nvPr>
            <p:ph type="body" idx="1"/>
          </p:nvPr>
        </p:nvSpPr>
        <p:spPr>
          <a:xfrm>
            <a:off x="650081" y="1464468"/>
            <a:ext cx="7836693" cy="3207543"/>
          </a:xfrm>
          <a:prstGeom prst="rect">
            <a:avLst/>
          </a:prstGeom>
          <a:noFill/>
          <a:ln>
            <a:noFill/>
          </a:ln>
        </p:spPr>
        <p:txBody>
          <a:bodyPr lIns="51425" tIns="51425" rIns="51425" bIns="51425" anchor="ctr" anchorCtr="0"/>
          <a:lstStyle>
            <a:lvl1pPr marL="406400" marR="0" lvl="0"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1pPr>
            <a:lvl2pPr marL="558800" marR="0" lvl="1"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2pPr>
            <a:lvl3pPr marL="723900" marR="0" lvl="2"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3pPr>
            <a:lvl4pPr marL="901700" marR="0" lvl="3"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4pPr>
            <a:lvl5pPr marL="1066800" marR="0" lvl="4"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5pPr>
            <a:lvl6pPr marL="1320800" marR="0" lvl="5"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6pPr>
            <a:lvl7pPr marL="1574800" marR="0" lvl="6"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7pPr>
            <a:lvl8pPr marL="1841500" marR="0" lvl="7"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8pPr>
            <a:lvl9pPr marL="2095500" marR="0" lvl="8"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165" name="Shape 165"/>
          <p:cNvSpPr txBox="1">
            <a:spLocks noGrp="1"/>
          </p:cNvSpPr>
          <p:nvPr>
            <p:ph type="body" idx="1"/>
          </p:nvPr>
        </p:nvSpPr>
        <p:spPr>
          <a:xfrm>
            <a:off x="650081" y="1464468"/>
            <a:ext cx="7836750" cy="3207599"/>
          </a:xfrm>
          <a:prstGeom prst="rect">
            <a:avLst/>
          </a:prstGeom>
          <a:noFill/>
          <a:ln>
            <a:noFill/>
          </a:ln>
        </p:spPr>
        <p:txBody>
          <a:bodyPr lIns="51425" tIns="51425" rIns="51425" bIns="51425" anchor="ctr" anchorCtr="0"/>
          <a:lstStyle>
            <a:lvl1pPr marL="406400" marR="0" lvl="0"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1pPr>
            <a:lvl2pPr marL="558800" marR="0" lvl="1"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2pPr>
            <a:lvl3pPr marL="723900" marR="0" lvl="2"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3pPr>
            <a:lvl4pPr marL="901700" marR="0" lvl="3"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4pPr>
            <a:lvl5pPr marL="1066800" marR="0" lvl="4"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5pPr>
            <a:lvl6pPr marL="1320800" marR="0" lvl="5"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6pPr>
            <a:lvl7pPr marL="1574800" marR="0" lvl="6"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7pPr>
            <a:lvl8pPr marL="1841500" marR="0" lvl="7"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8pPr>
            <a:lvl9pPr marL="2095500" marR="0" lvl="8"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pythonlearn.com" TargetMode="Externa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en.wikipedia.org/wiki/Row_(database)" TargetMode="External"/><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47.png"/><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3.png"/><Relationship Id="rId1" Type="http://schemas.openxmlformats.org/officeDocument/2006/relationships/slideLayout" Target="../slideLayouts/slideLayout2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54.png"/><Relationship Id="rId1" Type="http://schemas.openxmlformats.org/officeDocument/2006/relationships/slideLayout" Target="../slideLayouts/slideLayout2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5.png"/><Relationship Id="rId1" Type="http://schemas.openxmlformats.org/officeDocument/2006/relationships/slideLayout" Target="../slideLayouts/slideLayout2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hyperlink" Target="http://en.wikipedia.org/wiki/Join_(SQL)" TargetMode="External"/><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7.jpg"/><Relationship Id="rId6" Type="http://schemas.openxmlformats.org/officeDocument/2006/relationships/image" Target="../media/image1.png"/><Relationship Id="rId1" Type="http://schemas.openxmlformats.org/officeDocument/2006/relationships/slideLayout" Target="../slideLayouts/slideLayout4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1" i="0" u="none" strike="noStrike" cap="none">
                <a:solidFill>
                  <a:srgbClr val="FFD966"/>
                </a:solidFill>
                <a:latin typeface="Cabin"/>
                <a:ea typeface="Cabin"/>
                <a:cs typeface="Cabin"/>
                <a:sym typeface="Cabin"/>
              </a:rPr>
              <a:t>Relational Databases</a:t>
            </a:r>
            <a:br>
              <a:rPr lang="en" sz="4300" b="1" i="0" u="none" strike="noStrike" cap="none">
                <a:solidFill>
                  <a:srgbClr val="FFD966"/>
                </a:solidFill>
                <a:latin typeface="Cabin"/>
                <a:ea typeface="Cabin"/>
                <a:cs typeface="Cabin"/>
                <a:sym typeface="Cabin"/>
              </a:rPr>
            </a:br>
            <a:r>
              <a:rPr lang="en" sz="4300" b="1" i="0" u="none" strike="noStrike" cap="none">
                <a:solidFill>
                  <a:srgbClr val="FFD966"/>
                </a:solidFill>
                <a:latin typeface="Cabin"/>
                <a:ea typeface="Cabin"/>
                <a:cs typeface="Cabin"/>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b="0" i="0" u="none" strike="noStrike" cap="none">
                <a:solidFill>
                  <a:schemeClr val="lt1"/>
                </a:solidFill>
                <a:latin typeface="Cabin"/>
                <a:ea typeface="Cabin"/>
                <a:cs typeface="Cabin"/>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w="9525" cap="flat" cmpd="sng">
            <a:solidFill>
              <a:srgbClr val="FFFF00">
                <a:alpha val="0"/>
              </a:srgbClr>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b="0" i="0" u="none" strike="noStrike" cap="none">
                <a:solidFill>
                  <a:srgbClr val="FFFF00"/>
                </a:solidFill>
                <a:latin typeface="Cabin"/>
                <a:ea typeface="Cabin"/>
                <a:cs typeface="Cabin"/>
                <a:sym typeface="Cabin"/>
              </a:rPr>
              <a:t>Python for Informatics: Exploring Information</a:t>
            </a:r>
          </a:p>
          <a:p>
            <a:pPr marL="0" marR="0" lvl="0" indent="0" algn="ctr" rtl="0">
              <a:lnSpc>
                <a:spcPct val="100000"/>
              </a:lnSpc>
              <a:spcBef>
                <a:spcPts val="0"/>
              </a:spcBef>
              <a:spcAft>
                <a:spcPts val="0"/>
              </a:spcAft>
              <a:buClr>
                <a:srgbClr val="FFFF00"/>
              </a:buClr>
              <a:buSzPct val="25000"/>
              <a:buFont typeface="Cabin"/>
              <a:buNone/>
            </a:pPr>
            <a:r>
              <a:rPr lang="en" sz="1800" b="0" i="0" u="sng" strike="noStrike" cap="none">
                <a:solidFill>
                  <a:srgbClr val="FFFF63"/>
                </a:solidFill>
                <a:latin typeface="Cabin"/>
                <a:ea typeface="Cabin"/>
                <a:cs typeface="Cabin"/>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Pr>
              <a:t>Database Administrator</a:t>
            </a:r>
          </a:p>
        </p:txBody>
      </p:sp>
      <p:sp>
        <p:nvSpPr>
          <p:cNvPr id="279" name="Shape 279"/>
          <p:cNvSpPr txBox="1"/>
          <p:nvPr/>
        </p:nvSpPr>
        <p:spPr>
          <a:xfrm>
            <a:off x="1757362" y="4545806"/>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Data Analysis Structure</a:t>
            </a:r>
          </a:p>
        </p:txBody>
      </p:sp>
      <p:sp>
        <p:nvSpPr>
          <p:cNvPr id="286" name="Shape 286"/>
          <p:cNvSpPr txBox="1"/>
          <p:nvPr/>
        </p:nvSpPr>
        <p:spPr>
          <a:xfrm>
            <a:off x="6307931" y="1537553"/>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File</a:t>
            </a:r>
          </a:p>
        </p:txBody>
      </p:sp>
      <p:sp>
        <p:nvSpPr>
          <p:cNvPr id="287" name="Shape 287"/>
          <p:cNvSpPr txBox="1"/>
          <p:nvPr/>
        </p:nvSpPr>
        <p:spPr>
          <a:xfrm>
            <a:off x="3203204" y="153755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Programs</a:t>
            </a:r>
          </a:p>
        </p:txBody>
      </p:sp>
      <p:sp>
        <p:nvSpPr>
          <p:cNvPr id="288" name="Shape 288"/>
          <p:cNvSpPr txBox="1"/>
          <p:nvPr/>
        </p:nvSpPr>
        <p:spPr>
          <a:xfrm>
            <a:off x="3638984" y="391038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You</a:t>
            </a:r>
          </a:p>
        </p:txBody>
      </p:sp>
      <p:sp>
        <p:nvSpPr>
          <p:cNvPr id="289" name="Shape 289"/>
          <p:cNvSpPr txBox="1"/>
          <p:nvPr/>
        </p:nvSpPr>
        <p:spPr>
          <a:xfrm>
            <a:off x="6307931" y="345318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Browser</a:t>
            </a:r>
          </a:p>
        </p:txBody>
      </p:sp>
      <p:sp>
        <p:nvSpPr>
          <p:cNvPr id="290" name="Shape 290"/>
          <p:cNvSpPr/>
          <p:nvPr/>
        </p:nvSpPr>
        <p:spPr>
          <a:xfrm>
            <a:off x="5396279" y="1701859"/>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b="0" i="0" u="none" strike="noStrike" cap="none">
                <a:solidFill>
                  <a:schemeClr val="lt1"/>
                </a:solidFill>
                <a:latin typeface="Cabin"/>
                <a:ea typeface="Cabin"/>
                <a:cs typeface="Cabin"/>
                <a:sym typeface="Cabin"/>
              </a:rPr>
              <a:t>SQL</a:t>
            </a:r>
          </a:p>
        </p:txBody>
      </p:sp>
      <p:sp>
        <p:nvSpPr>
          <p:cNvPr id="291" name="Shape 291"/>
          <p:cNvSpPr/>
          <p:nvPr/>
        </p:nvSpPr>
        <p:spPr>
          <a:xfrm rot="5400000">
            <a:off x="7097314" y="2534050"/>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b="0" i="0" u="none" strike="noStrike" cap="none">
                <a:solidFill>
                  <a:schemeClr val="lt1"/>
                </a:solidFill>
                <a:latin typeface="Cabin"/>
                <a:ea typeface="Cabin"/>
                <a:cs typeface="Cabin"/>
                <a:sym typeface="Cabin"/>
              </a:rPr>
              <a:t>SQL</a:t>
            </a:r>
          </a:p>
        </p:txBody>
      </p:sp>
      <p:cxnSp>
        <p:nvCxnSpPr>
          <p:cNvPr id="293" name="Shape 293"/>
          <p:cNvCxnSpPr/>
          <p:nvPr/>
        </p:nvCxnSpPr>
        <p:spPr>
          <a:xfrm rot="10800000">
            <a:off x="4249775" y="2787709"/>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4860565" y="4167558"/>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428750" y="1278179"/>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R</a:t>
            </a:r>
          </a:p>
        </p:txBody>
      </p:sp>
      <p:sp>
        <p:nvSpPr>
          <p:cNvPr id="298" name="Shape 298"/>
          <p:cNvSpPr txBox="1"/>
          <p:nvPr/>
        </p:nvSpPr>
        <p:spPr>
          <a:xfrm>
            <a:off x="306699" y="3475650"/>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Excel</a:t>
            </a:r>
          </a:p>
        </p:txBody>
      </p:sp>
      <p:sp>
        <p:nvSpPr>
          <p:cNvPr id="299" name="Shape 299"/>
          <p:cNvSpPr txBox="1"/>
          <p:nvPr/>
        </p:nvSpPr>
        <p:spPr>
          <a:xfrm>
            <a:off x="306699" y="4287895"/>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329961" y="1701859"/>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528176" y="2970702"/>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528176" y="3486702"/>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528176" y="3486702"/>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Database Model</a:t>
            </a:r>
          </a:p>
        </p:txBody>
      </p:sp>
      <p:sp>
        <p:nvSpPr>
          <p:cNvPr id="310" name="Shape 310"/>
          <p:cNvSpPr txBox="1"/>
          <p:nvPr/>
        </p:nvSpPr>
        <p:spPr>
          <a:xfrm>
            <a:off x="2352375" y="4532278"/>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b="0" i="0" u="none" strike="noStrike" cap="none">
                <a:solidFill>
                  <a:schemeClr val="lt1"/>
                </a:solidFill>
                <a:latin typeface="Cabin"/>
                <a:ea typeface="Cabin"/>
                <a:cs typeface="Cabin"/>
                <a:sym typeface="Cabin"/>
              </a:rPr>
              <a:t>A </a:t>
            </a:r>
            <a:r>
              <a:rPr lang="en" sz="2100" b="0" i="0" u="none" strike="noStrike" cap="none">
                <a:solidFill>
                  <a:srgbClr val="00FF00"/>
                </a:solidFill>
                <a:latin typeface="Cabin"/>
                <a:ea typeface="Cabin"/>
                <a:cs typeface="Cabin"/>
                <a:sym typeface="Cabin"/>
              </a:rPr>
              <a:t>database model</a:t>
            </a:r>
            <a:r>
              <a:rPr lang="en" sz="2100" b="0" i="0" u="none" strike="noStrike" cap="none">
                <a:solidFill>
                  <a:schemeClr val="lt1"/>
                </a:solidFill>
                <a:latin typeface="Cabin"/>
                <a:ea typeface="Cabin"/>
                <a:cs typeface="Cabin"/>
                <a:sym typeface="Cabin"/>
              </a:rPr>
              <a:t> or </a:t>
            </a:r>
            <a:r>
              <a:rPr lang="en" sz="2100" b="0" i="0" u="none" strike="noStrike" cap="none">
                <a:solidFill>
                  <a:srgbClr val="00FF00"/>
                </a:solidFill>
                <a:latin typeface="Cabin"/>
                <a:ea typeface="Cabin"/>
                <a:cs typeface="Cabin"/>
                <a:sym typeface="Cabin"/>
              </a:rPr>
              <a:t>database schema</a:t>
            </a:r>
            <a:r>
              <a:rPr lang="en" sz="2100" b="0" i="0" u="none" strike="noStrike" cap="none">
                <a:solidFill>
                  <a:schemeClr val="lt1"/>
                </a:solidFill>
                <a:latin typeface="Cabin"/>
                <a:ea typeface="Cabin"/>
                <a:cs typeface="Cabin"/>
                <a:sym typeface="Cabin"/>
              </a:rPr>
              <a:t> is the </a:t>
            </a:r>
            <a:r>
              <a:rPr lang="en" sz="2100" b="0" i="0" u="none" strike="noStrike" cap="none">
                <a:solidFill>
                  <a:srgbClr val="FF00FF"/>
                </a:solidFill>
                <a:latin typeface="Cabin"/>
                <a:ea typeface="Cabin"/>
                <a:cs typeface="Cabin"/>
                <a:sym typeface="Cabin"/>
              </a:rPr>
              <a:t>structure or format of a database</a:t>
            </a:r>
            <a:r>
              <a:rPr lang="en" sz="2100" b="0" i="0" u="none" strike="noStrike" cap="none">
                <a:solidFill>
                  <a:schemeClr val="lt1"/>
                </a:solidFill>
                <a:latin typeface="Cabin"/>
                <a:ea typeface="Cabin"/>
                <a:cs typeface="Cabin"/>
                <a:sym typeface="Cabin"/>
              </a:rPr>
              <a:t>, described in a formal language supported by the database management system</a:t>
            </a:r>
            <a:r>
              <a:rPr lang="en" sz="2100">
                <a:solidFill>
                  <a:schemeClr val="lt1"/>
                </a:solidFill>
                <a:latin typeface="Cabin"/>
                <a:ea typeface="Cabin"/>
                <a:cs typeface="Cabin"/>
                <a:sym typeface="Cabin"/>
              </a:rPr>
              <a:t>.</a:t>
            </a:r>
            <a:r>
              <a:rPr lang="en" sz="2100" b="0" i="0" u="none" strike="noStrike" cap="none">
                <a:solidFill>
                  <a:schemeClr val="lt1"/>
                </a:solidFill>
                <a:latin typeface="Cabin"/>
                <a:ea typeface="Cabin"/>
                <a:cs typeface="Cabin"/>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Common Database Systems</a:t>
            </a:r>
          </a:p>
        </p:txBody>
      </p:sp>
      <p:sp>
        <p:nvSpPr>
          <p:cNvPr id="317" name="Shape 317"/>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Three </a:t>
            </a:r>
            <a:r>
              <a:rPr lang="en" sz="2000">
                <a:solidFill>
                  <a:schemeClr val="lt1"/>
                </a:solidFill>
                <a:latin typeface="Cabin"/>
                <a:ea typeface="Cabin"/>
                <a:cs typeface="Cabin"/>
                <a:sym typeface="Cabin"/>
              </a:rPr>
              <a:t>m</a:t>
            </a:r>
            <a:r>
              <a:rPr lang="en" sz="2000" b="0" i="0" u="none" strike="noStrike" cap="none">
                <a:solidFill>
                  <a:schemeClr val="lt1"/>
                </a:solidFill>
                <a:latin typeface="Cabin"/>
                <a:ea typeface="Cabin"/>
                <a:cs typeface="Cabin"/>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Oracle</a:t>
            </a:r>
            <a:r>
              <a:rPr lang="en" sz="2000" b="0" i="0" u="none" strike="noStrike" cap="none">
                <a:solidFill>
                  <a:schemeClr val="lt1"/>
                </a:solidFill>
                <a:latin typeface="Cabin"/>
                <a:ea typeface="Cabin"/>
                <a:cs typeface="Cabin"/>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MySql</a:t>
            </a:r>
            <a:r>
              <a:rPr lang="en" sz="2000" b="0" i="0" u="none" strike="noStrike" cap="none">
                <a:solidFill>
                  <a:schemeClr val="lt1"/>
                </a:solidFill>
                <a:latin typeface="Cabin"/>
                <a:ea typeface="Cabin"/>
                <a:cs typeface="Cabin"/>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SqlServer</a:t>
            </a:r>
            <a:r>
              <a:rPr lang="en" sz="2000" b="0" i="0" u="none" strike="noStrike" cap="none">
                <a:solidFill>
                  <a:schemeClr val="lt1"/>
                </a:solidFill>
                <a:latin typeface="Cabin"/>
                <a:ea typeface="Cabin"/>
                <a:cs typeface="Cabin"/>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HSQL, </a:t>
            </a:r>
            <a:r>
              <a:rPr lang="en" sz="2000" b="0" i="0" u="none" strike="noStrike" cap="none">
                <a:solidFill>
                  <a:srgbClr val="00FF00"/>
                </a:solidFill>
                <a:latin typeface="Cabin"/>
                <a:ea typeface="Cabin"/>
                <a:cs typeface="Cabin"/>
                <a:sym typeface="Cabin"/>
              </a:rPr>
              <a:t>SQLite</a:t>
            </a:r>
            <a:r>
              <a:rPr lang="en" sz="2000" b="0" i="0" u="none" strike="noStrike" cap="none">
                <a:solidFill>
                  <a:schemeClr val="lt1"/>
                </a:solidFill>
                <a:latin typeface="Cabin"/>
                <a:ea typeface="Cabin"/>
                <a:cs typeface="Cabin"/>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650081" y="135731"/>
            <a:ext cx="7836693" cy="1114424"/>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b="0" i="0" u="none" strike="noStrike" cap="none">
                <a:solidFill>
                  <a:srgbClr val="FFD966"/>
                </a:solidFill>
                <a:latin typeface="Cabin"/>
                <a:ea typeface="Cabin"/>
                <a:cs typeface="Cabin"/>
                <a:sym typeface="Cabin"/>
              </a:rPr>
              <a:t>SQLite is in lots of software...</a:t>
            </a:r>
          </a:p>
        </p:txBody>
      </p:sp>
      <p:sp>
        <p:nvSpPr>
          <p:cNvPr id="323" name="Shape 323"/>
          <p:cNvSpPr txBox="1"/>
          <p:nvPr/>
        </p:nvSpPr>
        <p:spPr>
          <a:xfrm>
            <a:off x="2400300" y="4614862"/>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SQLite Browser</a:t>
            </a:r>
          </a:p>
        </p:txBody>
      </p:sp>
      <p:sp>
        <p:nvSpPr>
          <p:cNvPr id="343" name="Shape 343"/>
          <p:cNvSpPr txBox="1">
            <a:spLocks noGrp="1"/>
          </p:cNvSpPr>
          <p:nvPr>
            <p:ph type="body" idx="1"/>
          </p:nvPr>
        </p:nvSpPr>
        <p:spPr>
          <a:xfrm>
            <a:off x="650081" y="1464468"/>
            <a:ext cx="8155012"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b="0" i="0" u="sng" strike="noStrike" cap="none">
                <a:solidFill>
                  <a:srgbClr val="FFFF00"/>
                </a:solidFill>
                <a:latin typeface="Cabin"/>
                <a:ea typeface="Cabin"/>
                <a:cs typeface="Cabin"/>
                <a:sym typeface="Cabin"/>
              </a:rPr>
              <a:t>http://sqlitebrowser.org/</a:t>
            </a:r>
          </a:p>
          <a:p>
            <a:pPr marL="254000" marR="0" lvl="0" indent="-254000" algn="l" rtl="0">
              <a:lnSpc>
                <a:spcPct val="100000"/>
              </a:lnSpc>
              <a:spcBef>
                <a:spcPts val="600"/>
              </a:spcBef>
              <a:spcAft>
                <a:spcPts val="600"/>
              </a:spcAft>
              <a:buClr>
                <a:schemeClr val="lt1"/>
              </a:buClr>
              <a:buSzPct val="100000"/>
              <a:buFont typeface="Cabin"/>
              <a:buChar char="•"/>
            </a:pPr>
            <a:r>
              <a:rPr lang="en" sz="2000" b="0" i="0" u="sng" strike="noStrike" cap="none">
                <a:solidFill>
                  <a:schemeClr val="lt1"/>
                </a:solidFill>
                <a:latin typeface="Cabin"/>
                <a:ea typeface="Cabin"/>
                <a:cs typeface="Cabin"/>
                <a:sym typeface="Cabin"/>
              </a:rPr>
              <a:t>S</a:t>
            </a:r>
            <a:r>
              <a:rPr lang="en" sz="2000" b="0" i="0" u="none" strike="noStrike" cap="none">
                <a:solidFill>
                  <a:schemeClr val="lt1"/>
                </a:solidFill>
                <a:latin typeface="Cabin"/>
                <a:ea typeface="Cabin"/>
                <a:cs typeface="Cabin"/>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Text</a:t>
            </a:r>
          </a:p>
        </p:txBody>
      </p:sp>
      <p:sp>
        <p:nvSpPr>
          <p:cNvPr id="349" name="Shape 349"/>
          <p:cNvSpPr txBox="1"/>
          <p:nvPr/>
        </p:nvSpPr>
        <p:spPr>
          <a:xfrm>
            <a:off x="2198076" y="4631348"/>
            <a:ext cx="4744503"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b="0" i="0" u="sng" strike="noStrike" cap="none">
                <a:solidFill>
                  <a:srgbClr val="FFFF00"/>
                </a:solidFill>
                <a:latin typeface="Cabin"/>
                <a:ea typeface="Cabin"/>
                <a:cs typeface="Cabin"/>
                <a:sym typeface="Cabin"/>
              </a:rPr>
              <a:t>http://sqlitebrowser.org/</a:t>
            </a:r>
          </a:p>
        </p:txBody>
      </p:sp>
      <p:pic>
        <p:nvPicPr>
          <p:cNvPr id="350" name="Shape 350" descr="Untitled.png"/>
          <p:cNvPicPr preferRelativeResize="0"/>
          <p:nvPr/>
        </p:nvPicPr>
        <p:blipFill rotWithShape="1">
          <a:blip r:embed="rId3">
            <a:alphaModFix/>
          </a:blip>
          <a:srcRect/>
          <a:stretch/>
        </p:blipFill>
        <p:spPr>
          <a:xfrm>
            <a:off x="1297602" y="76267"/>
            <a:ext cx="7070287" cy="4633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a:solidFill>
                  <a:srgbClr val="FF8000"/>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Users</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name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email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679938" y="0"/>
            <a:ext cx="784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b="0" i="0" u="none" strike="noStrike" cap="none">
                <a:solidFill>
                  <a:srgbClr val="000000"/>
                </a:solidFill>
                <a:latin typeface="Cabin"/>
                <a:ea typeface="Cabin"/>
                <a:cs typeface="Cabin"/>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42912" y="950118"/>
            <a:ext cx="2571750" cy="26503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100" b="0" i="0" u="none" strike="noStrike" cap="none">
                <a:solidFill>
                  <a:srgbClr val="FFD966"/>
                </a:solidFill>
                <a:latin typeface="Cabin"/>
                <a:ea typeface="Cabin"/>
                <a:cs typeface="Cabin"/>
                <a:sym typeface="Cabin"/>
              </a:rPr>
              <a:t>SQLite Browser</a:t>
            </a:r>
          </a:p>
        </p:txBody>
      </p:sp>
      <p:sp>
        <p:nvSpPr>
          <p:cNvPr id="215" name="Shape 215"/>
          <p:cNvSpPr txBox="1"/>
          <p:nvPr/>
        </p:nvSpPr>
        <p:spPr>
          <a:xfrm>
            <a:off x="881324" y="4464759"/>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Pr>
              <a:t>SQL</a:t>
            </a:r>
          </a:p>
        </p:txBody>
      </p:sp>
      <p:sp>
        <p:nvSpPr>
          <p:cNvPr id="374" name="Shape 374"/>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Pr>
              <a:t>Structured Query Language</a:t>
            </a:r>
            <a:r>
              <a:rPr lang="en" sz="2000" b="0" i="0" u="none" strike="noStrike" cap="none">
                <a:solidFill>
                  <a:schemeClr val="lt1"/>
                </a:solidFill>
                <a:latin typeface="Cabin"/>
                <a:ea typeface="Cabin"/>
                <a:cs typeface="Cabin"/>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Delete data </a:t>
            </a:r>
          </a:p>
        </p:txBody>
      </p:sp>
      <p:sp>
        <p:nvSpPr>
          <p:cNvPr id="375" name="Shape 375"/>
          <p:cNvSpPr txBox="1"/>
          <p:nvPr/>
        </p:nvSpPr>
        <p:spPr>
          <a:xfrm>
            <a:off x="2731654" y="4643437"/>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SQL:</a:t>
            </a:r>
            <a:r>
              <a:rPr lang="en" sz="4300" b="0" i="0" u="none" strike="noStrike" cap="none">
                <a:solidFill>
                  <a:srgbClr val="FF7F00"/>
                </a:solidFill>
                <a:latin typeface="Cabin"/>
                <a:ea typeface="Cabin"/>
                <a:cs typeface="Cabin"/>
                <a:sym typeface="Cabin"/>
              </a:rPr>
              <a:t> Insert</a:t>
            </a:r>
          </a:p>
        </p:txBody>
      </p:sp>
      <p:sp>
        <p:nvSpPr>
          <p:cNvPr id="381" name="Shape 381"/>
          <p:cNvSpPr txBox="1">
            <a:spLocks noGrp="1"/>
          </p:cNvSpPr>
          <p:nvPr>
            <p:ph type="body" idx="1"/>
          </p:nvPr>
        </p:nvSpPr>
        <p:spPr>
          <a:xfrm>
            <a:off x="650081" y="1464468"/>
            <a:ext cx="7836693" cy="1243012"/>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INSERT INTO </a:t>
            </a:r>
            <a:r>
              <a:rPr lang="en" sz="2000" b="0" i="0" u="none" strike="noStrike" cap="none">
                <a:solidFill>
                  <a:srgbClr val="FFFF00"/>
                </a:solidFill>
                <a:latin typeface="Cabin"/>
                <a:ea typeface="Cabin"/>
                <a:cs typeface="Cabin"/>
                <a:sym typeface="Cabin"/>
              </a:rPr>
              <a:t>Users</a:t>
            </a:r>
            <a:r>
              <a:rPr lang="en" sz="2000" b="0" i="0" u="none" strike="noStrike" cap="none">
                <a:solidFill>
                  <a:srgbClr val="00FF00"/>
                </a:solidFill>
                <a:latin typeface="Cabin"/>
                <a:ea typeface="Cabin"/>
                <a:cs typeface="Cabin"/>
                <a:sym typeface="Cabin"/>
              </a:rPr>
              <a:t> (name, email) </a:t>
            </a:r>
            <a:r>
              <a:rPr lang="en" sz="2000" b="0" i="0" u="none" strike="noStrike" cap="none">
                <a:solidFill>
                  <a:srgbClr val="FF7F00"/>
                </a:solidFill>
                <a:latin typeface="Cabin"/>
                <a:ea typeface="Cabin"/>
                <a:cs typeface="Cabin"/>
                <a:sym typeface="Cabin"/>
              </a:rPr>
              <a:t>VALUES</a:t>
            </a:r>
            <a:r>
              <a:rPr lang="en" sz="2000" b="0" i="0" u="none" strike="noStrike" cap="none">
                <a:solidFill>
                  <a:srgbClr val="00FF00"/>
                </a:solidFill>
                <a:latin typeface="Cabin"/>
                <a:ea typeface="Cabin"/>
                <a:cs typeface="Cabin"/>
                <a:sym typeface="Cabin"/>
              </a:rPr>
              <a:t> ('Kristin', 'kf@umich.edu')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29378" y="-78496"/>
            <a:ext cx="78480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29378" y="-78496"/>
            <a:ext cx="7848030" cy="5143500"/>
          </a:xfrm>
          <a:prstGeom prst="rect">
            <a:avLst/>
          </a:prstGeom>
          <a:noFill/>
          <a:ln>
            <a:noFill/>
          </a:ln>
        </p:spPr>
      </p:pic>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SQL:</a:t>
            </a:r>
            <a:r>
              <a:rPr lang="en" sz="4300" b="0" i="0" u="none" strike="noStrike" cap="none">
                <a:solidFill>
                  <a:srgbClr val="FF7F00"/>
                </a:solidFill>
                <a:latin typeface="Cabin"/>
                <a:ea typeface="Cabin"/>
                <a:cs typeface="Cabin"/>
                <a:sym typeface="Cabin"/>
              </a:rPr>
              <a:t> Delete</a:t>
            </a:r>
          </a:p>
        </p:txBody>
      </p:sp>
      <p:sp>
        <p:nvSpPr>
          <p:cNvPr id="400" name="Shape 400"/>
          <p:cNvSpPr txBox="1">
            <a:spLocks noGrp="1"/>
          </p:cNvSpPr>
          <p:nvPr>
            <p:ph type="body" idx="1"/>
          </p:nvPr>
        </p:nvSpPr>
        <p:spPr>
          <a:xfrm>
            <a:off x="650081" y="1464468"/>
            <a:ext cx="7836693" cy="1343024"/>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b="0" i="0" u="none" strike="noStrike" cap="none">
                <a:solidFill>
                  <a:srgbClr val="FF7F00"/>
                </a:solidFill>
                <a:latin typeface="Cabin"/>
                <a:ea typeface="Cabin"/>
                <a:cs typeface="Cabin"/>
                <a:sym typeface="Cabin"/>
              </a:rPr>
              <a:t>DELETE FROM</a:t>
            </a:r>
            <a:r>
              <a:rPr lang="en" sz="2600" b="0" i="0" u="none" strike="noStrike" cap="none">
                <a:solidFill>
                  <a:srgbClr val="FFFF00"/>
                </a:solidFill>
                <a:latin typeface="Cabin"/>
                <a:ea typeface="Cabin"/>
                <a:cs typeface="Cabin"/>
                <a:sym typeface="Cabin"/>
              </a:rPr>
              <a:t> Users </a:t>
            </a:r>
            <a:r>
              <a:rPr lang="en" sz="2600" b="0" i="0" u="none" strike="noStrike" cap="none">
                <a:solidFill>
                  <a:srgbClr val="FF7F00"/>
                </a:solidFill>
                <a:latin typeface="Cabin"/>
                <a:ea typeface="Cabin"/>
                <a:cs typeface="Cabin"/>
                <a:sym typeface="Cabin"/>
              </a:rPr>
              <a:t>WHERE</a:t>
            </a:r>
            <a:r>
              <a:rPr lang="en" sz="2600" b="0" i="0" u="none" strike="noStrike" cap="none">
                <a:solidFill>
                  <a:srgbClr val="FFFF00"/>
                </a:solidFill>
                <a:latin typeface="Cabin"/>
                <a:ea typeface="Cabin"/>
                <a:cs typeface="Cabin"/>
                <a:sym typeface="Cabin"/>
              </a:rPr>
              <a:t> email='ted@umich.edu'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0" y="-43960"/>
            <a:ext cx="774891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0" y="-43960"/>
            <a:ext cx="7748911" cy="5143500"/>
          </a:xfrm>
          <a:prstGeom prst="rect">
            <a:avLst/>
          </a:prstGeom>
          <a:noFill/>
          <a:ln>
            <a:noFill/>
          </a:ln>
        </p:spPr>
      </p:pic>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SQL:</a:t>
            </a:r>
            <a:r>
              <a:rPr lang="en" sz="4300" b="0" i="0" u="none" strike="noStrike" cap="none">
                <a:solidFill>
                  <a:srgbClr val="FF7F00"/>
                </a:solidFill>
                <a:latin typeface="Cabin"/>
                <a:ea typeface="Cabin"/>
                <a:cs typeface="Cabin"/>
                <a:sym typeface="Cabin"/>
              </a:rPr>
              <a:t> Update</a:t>
            </a:r>
          </a:p>
        </p:txBody>
      </p:sp>
      <p:sp>
        <p:nvSpPr>
          <p:cNvPr id="419" name="Shape 419"/>
          <p:cNvSpPr txBox="1">
            <a:spLocks noGrp="1"/>
          </p:cNvSpPr>
          <p:nvPr>
            <p:ph type="body" idx="1"/>
          </p:nvPr>
        </p:nvSpPr>
        <p:spPr>
          <a:xfrm>
            <a:off x="650081" y="1464468"/>
            <a:ext cx="7836693" cy="1128712"/>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b="0" i="0" u="none" strike="noStrike" cap="none">
                <a:solidFill>
                  <a:srgbClr val="FF7F00"/>
                </a:solidFill>
                <a:latin typeface="Cabin"/>
                <a:ea typeface="Cabin"/>
                <a:cs typeface="Cabin"/>
                <a:sym typeface="Cabin"/>
              </a:rPr>
              <a:t>UPDATE</a:t>
            </a:r>
            <a:r>
              <a:rPr lang="en" sz="2400" b="0" i="0" u="none" strike="noStrike" cap="none">
                <a:solidFill>
                  <a:srgbClr val="FFFF00"/>
                </a:solidFill>
                <a:latin typeface="Cabin"/>
                <a:ea typeface="Cabin"/>
                <a:cs typeface="Cabin"/>
                <a:sym typeface="Cabin"/>
              </a:rPr>
              <a:t> Users </a:t>
            </a:r>
            <a:r>
              <a:rPr lang="en" sz="2400" b="0" i="0" u="none" strike="noStrike" cap="none">
                <a:solidFill>
                  <a:srgbClr val="FF7F00"/>
                </a:solidFill>
                <a:latin typeface="Cabin"/>
                <a:ea typeface="Cabin"/>
                <a:cs typeface="Cabin"/>
                <a:sym typeface="Cabin"/>
              </a:rPr>
              <a:t>SET</a:t>
            </a:r>
            <a:r>
              <a:rPr lang="en" sz="2400" b="0" i="0" u="none" strike="noStrike" cap="none">
                <a:solidFill>
                  <a:srgbClr val="FFFF00"/>
                </a:solidFill>
                <a:latin typeface="Cabin"/>
                <a:ea typeface="Cabin"/>
                <a:cs typeface="Cabin"/>
                <a:sym typeface="Cabin"/>
              </a:rPr>
              <a:t> name='Charles' </a:t>
            </a:r>
            <a:r>
              <a:rPr lang="en" sz="2400" b="0" i="0" u="none" strike="noStrike" cap="none">
                <a:solidFill>
                  <a:srgbClr val="FF7F00"/>
                </a:solidFill>
                <a:latin typeface="Cabin"/>
                <a:ea typeface="Cabin"/>
                <a:cs typeface="Cabin"/>
                <a:sym typeface="Cabin"/>
              </a:rPr>
              <a:t>WHERE</a:t>
            </a:r>
            <a:r>
              <a:rPr lang="en" sz="2400" b="0" i="0" u="none" strike="noStrike" cap="none">
                <a:solidFill>
                  <a:srgbClr val="FFFF00"/>
                </a:solidFill>
                <a:latin typeface="Cabin"/>
                <a:ea typeface="Cabin"/>
                <a:cs typeface="Cabin"/>
                <a:sym typeface="Cabin"/>
              </a:rPr>
              <a:t> email='csev@umich.edu'</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0" y="0"/>
            <a:ext cx="7748911" cy="5143500"/>
          </a:xfrm>
          <a:prstGeom prst="rect">
            <a:avLst/>
          </a:prstGeom>
          <a:noFill/>
          <a:ln>
            <a:noFill/>
          </a:ln>
        </p:spPr>
      </p:pic>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Relational Databases</a:t>
            </a:r>
          </a:p>
        </p:txBody>
      </p:sp>
      <p:sp>
        <p:nvSpPr>
          <p:cNvPr id="222" name="Shape 222"/>
          <p:cNvSpPr txBox="1"/>
          <p:nvPr/>
        </p:nvSpPr>
        <p:spPr>
          <a:xfrm>
            <a:off x="1750964" y="4586287"/>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b="0" i="0" u="none" strike="noStrike" cap="none">
                <a:solidFill>
                  <a:srgbClr val="FFFFFF"/>
                </a:solidFill>
                <a:latin typeface="Cabin"/>
                <a:ea typeface="Cabin"/>
                <a:cs typeface="Cabin"/>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b="0" i="0" u="none" strike="noStrike" cap="none">
                <a:solidFill>
                  <a:srgbClr val="FFD966"/>
                </a:solidFill>
                <a:latin typeface="Cabin"/>
                <a:ea typeface="Cabin"/>
                <a:cs typeface="Cabin"/>
                <a:sym typeface="Cabin"/>
              </a:rPr>
              <a:t>Retrieving Records:</a:t>
            </a:r>
            <a:r>
              <a:rPr lang="en" sz="4300" b="0" i="0" u="none" strike="noStrike" cap="none">
                <a:solidFill>
                  <a:schemeClr val="lt1"/>
                </a:solidFill>
                <a:latin typeface="Cabin"/>
                <a:ea typeface="Cabin"/>
                <a:cs typeface="Cabin"/>
                <a:sym typeface="Cabin"/>
              </a:rPr>
              <a:t> </a:t>
            </a:r>
            <a:r>
              <a:rPr lang="en" sz="4300" b="0" i="0" u="none" strike="noStrike" cap="none">
                <a:solidFill>
                  <a:srgbClr val="FF7F00"/>
                </a:solidFill>
                <a:latin typeface="Cabin"/>
                <a:ea typeface="Cabin"/>
                <a:cs typeface="Cabin"/>
                <a:sym typeface="Cabin"/>
              </a:rPr>
              <a:t>Select</a:t>
            </a:r>
          </a:p>
        </p:txBody>
      </p:sp>
      <p:sp>
        <p:nvSpPr>
          <p:cNvPr id="438" name="Shape 438"/>
          <p:cNvSpPr txBox="1">
            <a:spLocks noGrp="1"/>
          </p:cNvSpPr>
          <p:nvPr>
            <p:ph type="body" idx="1"/>
          </p:nvPr>
        </p:nvSpPr>
        <p:spPr>
          <a:xfrm>
            <a:off x="650081" y="1464468"/>
            <a:ext cx="7836693" cy="1700211"/>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SELECT</a:t>
            </a:r>
            <a:r>
              <a:rPr lang="en" sz="2500" b="0" i="0" u="none" strike="noStrike" cap="none">
                <a:solidFill>
                  <a:srgbClr val="FFFF00"/>
                </a:solidFill>
                <a:latin typeface="Cabin"/>
                <a:ea typeface="Cabin"/>
                <a:cs typeface="Cabin"/>
                <a:sym typeface="Cabin"/>
              </a:rPr>
              <a:t> * </a:t>
            </a:r>
            <a:r>
              <a:rPr lang="en" sz="2500" b="0" i="0" u="none" strike="noStrike" cap="none">
                <a:solidFill>
                  <a:srgbClr val="FF7F00"/>
                </a:solidFill>
                <a:latin typeface="Cabin"/>
                <a:ea typeface="Cabin"/>
                <a:cs typeface="Cabin"/>
                <a:sym typeface="Cabin"/>
              </a:rPr>
              <a:t>FROM</a:t>
            </a:r>
            <a:r>
              <a:rPr lang="en" sz="2500" b="0" i="0" u="none" strike="noStrike" cap="none">
                <a:solidFill>
                  <a:srgbClr val="FFFF00"/>
                </a:solidFill>
                <a:latin typeface="Cabin"/>
                <a:ea typeface="Cabin"/>
                <a:cs typeface="Cabin"/>
                <a:sym typeface="Cabin"/>
              </a:rPr>
              <a:t> Users</a:t>
            </a:r>
          </a:p>
        </p:txBody>
      </p:sp>
      <p:sp>
        <p:nvSpPr>
          <p:cNvPr id="440" name="Shape 440"/>
          <p:cNvSpPr txBox="1"/>
          <p:nvPr/>
        </p:nvSpPr>
        <p:spPr>
          <a:xfrm>
            <a:off x="135233" y="4036218"/>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SELECT</a:t>
            </a:r>
            <a:r>
              <a:rPr lang="en" sz="2500" b="0" i="0" u="none" strike="noStrike" cap="none">
                <a:solidFill>
                  <a:srgbClr val="FFFF00"/>
                </a:solidFill>
                <a:latin typeface="Cabin"/>
                <a:ea typeface="Cabin"/>
                <a:cs typeface="Cabin"/>
                <a:sym typeface="Cabin"/>
              </a:rPr>
              <a:t> * </a:t>
            </a:r>
            <a:r>
              <a:rPr lang="en" sz="2500" b="0" i="0" u="none" strike="noStrike" cap="none">
                <a:solidFill>
                  <a:srgbClr val="FF7F00"/>
                </a:solidFill>
                <a:latin typeface="Cabin"/>
                <a:ea typeface="Cabin"/>
                <a:cs typeface="Cabin"/>
                <a:sym typeface="Cabin"/>
              </a:rPr>
              <a:t>FROM</a:t>
            </a:r>
            <a:r>
              <a:rPr lang="en" sz="2500" b="0" i="0" u="none" strike="noStrike" cap="none">
                <a:solidFill>
                  <a:srgbClr val="FFFF00"/>
                </a:solidFill>
                <a:latin typeface="Cabin"/>
                <a:ea typeface="Cabin"/>
                <a:cs typeface="Cabin"/>
                <a:sym typeface="Cabin"/>
              </a:rPr>
              <a:t> Users </a:t>
            </a:r>
            <a:r>
              <a:rPr lang="en" sz="2500" b="0" i="0" u="none" strike="noStrike" cap="none">
                <a:solidFill>
                  <a:srgbClr val="FF7F00"/>
                </a:solidFill>
                <a:latin typeface="Cabin"/>
                <a:ea typeface="Cabin"/>
                <a:cs typeface="Cabin"/>
                <a:sym typeface="Cabin"/>
              </a:rPr>
              <a:t>WHERE</a:t>
            </a:r>
            <a:r>
              <a:rPr lang="en" sz="2500" b="0" i="0" u="none" strike="noStrike" cap="none">
                <a:solidFill>
                  <a:srgbClr val="FFFF00"/>
                </a:solidFill>
                <a:latin typeface="Cabin"/>
                <a:ea typeface="Cabin"/>
                <a:cs typeface="Cabin"/>
                <a:sym typeface="Cabin"/>
              </a:rPr>
              <a:t> email='csev@umich.edu'</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Sorting with</a:t>
            </a:r>
            <a:r>
              <a:rPr lang="en" sz="4300" b="0" i="0" u="none" strike="noStrike" cap="none">
                <a:solidFill>
                  <a:srgbClr val="FF7F00"/>
                </a:solidFill>
                <a:latin typeface="Cabin"/>
                <a:ea typeface="Cabin"/>
                <a:cs typeface="Cabin"/>
                <a:sym typeface="Cabin"/>
              </a:rPr>
              <a:t> ORDER BY</a:t>
            </a:r>
          </a:p>
        </p:txBody>
      </p:sp>
      <p:sp>
        <p:nvSpPr>
          <p:cNvPr id="456" name="Shape 456"/>
          <p:cNvSpPr txBox="1">
            <a:spLocks noGrp="1"/>
          </p:cNvSpPr>
          <p:nvPr>
            <p:ph type="body" idx="1"/>
          </p:nvPr>
        </p:nvSpPr>
        <p:spPr>
          <a:xfrm>
            <a:off x="650081" y="1464468"/>
            <a:ext cx="7836693" cy="1264443"/>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b="0" i="0" u="none" strike="noStrike" cap="none">
                <a:solidFill>
                  <a:schemeClr val="lt1"/>
                </a:solidFill>
                <a:latin typeface="Cabin"/>
                <a:ea typeface="Cabin"/>
                <a:cs typeface="Cabin"/>
                <a:sym typeface="Cabin"/>
              </a:rPr>
              <a:t>You can add an </a:t>
            </a:r>
            <a:r>
              <a:rPr lang="en" sz="2000" b="0" i="0" u="none" strike="noStrike" cap="none">
                <a:solidFill>
                  <a:srgbClr val="FF7F00"/>
                </a:solidFill>
                <a:latin typeface="Cabin"/>
                <a:ea typeface="Cabin"/>
                <a:cs typeface="Cabin"/>
                <a:sym typeface="Cabin"/>
              </a:rPr>
              <a:t>ORDER BY </a:t>
            </a:r>
            <a:r>
              <a:rPr lang="en" sz="2000" b="0" i="0" u="none" strike="noStrike" cap="none">
                <a:solidFill>
                  <a:schemeClr val="lt1"/>
                </a:solidFill>
                <a:latin typeface="Cabin"/>
                <a:ea typeface="Cabin"/>
                <a:cs typeface="Cabin"/>
                <a:sym typeface="Cabin"/>
              </a:rPr>
              <a:t>clause to </a:t>
            </a:r>
            <a:r>
              <a:rPr lang="en" sz="2000" b="0" i="0" u="none" strike="noStrike" cap="none">
                <a:solidFill>
                  <a:srgbClr val="FF7F00"/>
                </a:solidFill>
                <a:latin typeface="Cabin"/>
                <a:ea typeface="Cabin"/>
                <a:cs typeface="Cabin"/>
                <a:sym typeface="Cabin"/>
              </a:rPr>
              <a:t>SELECT</a:t>
            </a:r>
            <a:r>
              <a:rPr lang="en" sz="2000" b="0" i="0" u="none" strike="noStrike" cap="none">
                <a:solidFill>
                  <a:schemeClr val="lt1"/>
                </a:solidFill>
                <a:latin typeface="Cabin"/>
                <a:ea typeface="Cabin"/>
                <a:cs typeface="Cabin"/>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SELECT</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a:t>
            </a:r>
            <a:r>
              <a:rPr lang="en" sz="2500" b="0" i="0" u="none" strike="noStrike" cap="none">
                <a:solidFill>
                  <a:schemeClr val="lt1"/>
                </a:solidFill>
                <a:latin typeface="Cabin"/>
                <a:ea typeface="Cabin"/>
                <a:cs typeface="Cabin"/>
                <a:sym typeface="Cabin"/>
              </a:rPr>
              <a:t> </a:t>
            </a:r>
            <a:r>
              <a:rPr lang="en" sz="2500" b="0" i="0" u="none" strike="noStrike" cap="none">
                <a:solidFill>
                  <a:srgbClr val="FF7F00"/>
                </a:solidFill>
                <a:latin typeface="Cabin"/>
                <a:ea typeface="Cabin"/>
                <a:cs typeface="Cabin"/>
                <a:sym typeface="Cabin"/>
              </a:rPr>
              <a:t>FROM</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Users</a:t>
            </a:r>
            <a:r>
              <a:rPr lang="en" sz="2500" b="0" i="0" u="none" strike="noStrike" cap="none">
                <a:solidFill>
                  <a:schemeClr val="lt1"/>
                </a:solidFill>
                <a:latin typeface="Cabin"/>
                <a:ea typeface="Cabin"/>
                <a:cs typeface="Cabin"/>
                <a:sym typeface="Cabin"/>
              </a:rPr>
              <a:t> </a:t>
            </a:r>
            <a:r>
              <a:rPr lang="en" sz="2500" b="0" i="0" u="none" strike="noStrike" cap="none">
                <a:solidFill>
                  <a:srgbClr val="FF7F00"/>
                </a:solidFill>
                <a:latin typeface="Cabin"/>
                <a:ea typeface="Cabin"/>
                <a:cs typeface="Cabin"/>
                <a:sym typeface="Cabin"/>
              </a:rPr>
              <a:t>ORDER BY</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SELECT</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a:t>
            </a:r>
            <a:r>
              <a:rPr lang="en" sz="2500" b="0" i="0" u="none" strike="noStrike" cap="none">
                <a:solidFill>
                  <a:schemeClr val="lt1"/>
                </a:solidFill>
                <a:latin typeface="Cabin"/>
                <a:ea typeface="Cabin"/>
                <a:cs typeface="Cabin"/>
                <a:sym typeface="Cabin"/>
              </a:rPr>
              <a:t> </a:t>
            </a:r>
            <a:r>
              <a:rPr lang="en" sz="2500" b="0" i="0" u="none" strike="noStrike" cap="none">
                <a:solidFill>
                  <a:srgbClr val="FF7F00"/>
                </a:solidFill>
                <a:latin typeface="Cabin"/>
                <a:ea typeface="Cabin"/>
                <a:cs typeface="Cabin"/>
                <a:sym typeface="Cabin"/>
              </a:rPr>
              <a:t>FROM</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Users</a:t>
            </a:r>
            <a:r>
              <a:rPr lang="en" sz="2500" b="0" i="0" u="none" strike="noStrike" cap="none">
                <a:solidFill>
                  <a:schemeClr val="lt1"/>
                </a:solidFill>
                <a:latin typeface="Cabin"/>
                <a:ea typeface="Cabin"/>
                <a:cs typeface="Cabin"/>
                <a:sym typeface="Cabin"/>
              </a:rPr>
              <a:t> </a:t>
            </a:r>
            <a:r>
              <a:rPr lang="en" sz="2500" b="0" i="0" u="none" strike="noStrike" cap="none">
                <a:solidFill>
                  <a:srgbClr val="FF7F00"/>
                </a:solidFill>
                <a:latin typeface="Cabin"/>
                <a:ea typeface="Cabin"/>
                <a:cs typeface="Cabin"/>
                <a:sym typeface="Cabin"/>
              </a:rPr>
              <a:t>ORDER BY</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516547" y="0"/>
            <a:ext cx="8262193" cy="548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i="0" u="none" strike="noStrike" cap="none">
                <a:solidFill>
                  <a:srgbClr val="FFD966"/>
                </a:solidFill>
                <a:latin typeface="Cabin"/>
                <a:ea typeface="Cabin"/>
                <a:cs typeface="Cabin"/>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This is not too exciting (so far)</a:t>
            </a:r>
          </a:p>
        </p:txBody>
      </p:sp>
      <p:sp>
        <p:nvSpPr>
          <p:cNvPr id="480" name="Shape 480"/>
          <p:cNvSpPr txBox="1">
            <a:spLocks noGrp="1"/>
          </p:cNvSpPr>
          <p:nvPr>
            <p:ph type="body" idx="1"/>
          </p:nvPr>
        </p:nvSpPr>
        <p:spPr>
          <a:xfrm>
            <a:off x="650081" y="1428750"/>
            <a:ext cx="7607249" cy="2675868"/>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Complex Data Models and  Relationships</a:t>
            </a:r>
          </a:p>
        </p:txBody>
      </p:sp>
      <p:sp>
        <p:nvSpPr>
          <p:cNvPr id="486" name="Shape 486"/>
          <p:cNvSpPr txBox="1">
            <a:spLocks noGrp="1"/>
          </p:cNvSpPr>
          <p:nvPr>
            <p:ph type="body" idx="1"/>
          </p:nvPr>
        </p:nvSpPr>
        <p:spPr>
          <a:xfrm>
            <a:off x="650075" y="4326726"/>
            <a:ext cx="7836600" cy="491700"/>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b="0" i="0" u="sng" strike="noStrike" cap="none">
                <a:solidFill>
                  <a:srgbClr val="FFFF00"/>
                </a:solidFill>
                <a:latin typeface="Cabin"/>
                <a:ea typeface="Cabin"/>
                <a:cs typeface="Cabin"/>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Database Design</a:t>
            </a:r>
          </a:p>
        </p:txBody>
      </p:sp>
      <p:sp>
        <p:nvSpPr>
          <p:cNvPr id="492" name="Shape 492"/>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Database design is an </a:t>
            </a:r>
            <a:r>
              <a:rPr lang="en" sz="2000" b="0" i="0" u="none" strike="noStrike" cap="none">
                <a:solidFill>
                  <a:srgbClr val="00FF00"/>
                </a:solidFill>
                <a:latin typeface="Cabin"/>
                <a:ea typeface="Cabin"/>
                <a:cs typeface="Cabin"/>
                <a:sym typeface="Cabin"/>
              </a:rPr>
              <a:t>art form</a:t>
            </a:r>
            <a:r>
              <a:rPr lang="en" sz="2000" b="0" i="0" u="none" strike="noStrike" cap="none">
                <a:solidFill>
                  <a:schemeClr val="lt1"/>
                </a:solidFill>
                <a:latin typeface="Cabin"/>
                <a:ea typeface="Cabin"/>
                <a:cs typeface="Cabin"/>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Terminology</a:t>
            </a:r>
          </a:p>
        </p:txBody>
      </p:sp>
      <p:sp>
        <p:nvSpPr>
          <p:cNvPr id="229" name="Shape 22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Pr>
              <a:t>Database</a:t>
            </a:r>
            <a:r>
              <a:rPr lang="en" sz="2000" b="0" i="0" u="none" strike="noStrike" cap="none">
                <a:solidFill>
                  <a:schemeClr val="lt1"/>
                </a:solidFill>
                <a:latin typeface="Cabin"/>
                <a:ea typeface="Cabin"/>
                <a:cs typeface="Cabin"/>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Relation (or table)</a:t>
            </a:r>
            <a:r>
              <a:rPr lang="en" sz="2000" b="0" i="0" u="none" strike="noStrike" cap="none">
                <a:solidFill>
                  <a:schemeClr val="lt1"/>
                </a:solidFill>
                <a:latin typeface="Cabin"/>
                <a:ea typeface="Cabin"/>
                <a:cs typeface="Cabin"/>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FF7F00"/>
                </a:solidFill>
                <a:latin typeface="Cabin"/>
                <a:ea typeface="Cabin"/>
                <a:cs typeface="Cabin"/>
                <a:sym typeface="Cabin"/>
              </a:rPr>
              <a:t>Tuple (or row)</a:t>
            </a:r>
            <a:r>
              <a:rPr lang="en" sz="2000" b="0" i="0" u="none" strike="noStrike" cap="none">
                <a:solidFill>
                  <a:schemeClr val="lt1"/>
                </a:solidFill>
                <a:latin typeface="Cabin"/>
                <a:ea typeface="Cabin"/>
                <a:cs typeface="Cabin"/>
                <a:sym typeface="Cabin"/>
              </a:rPr>
              <a:t> - a set of fields that generally represents an </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object</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00FF"/>
                </a:solidFill>
                <a:latin typeface="Cabin"/>
                <a:ea typeface="Cabin"/>
                <a:cs typeface="Cabin"/>
                <a:sym typeface="Cabin"/>
              </a:rPr>
              <a:t>Attribute (also column or field)</a:t>
            </a:r>
            <a:r>
              <a:rPr lang="en" sz="2000" b="0" i="0" u="none" strike="noStrike" cap="none">
                <a:solidFill>
                  <a:schemeClr val="lt1"/>
                </a:solidFill>
                <a:latin typeface="Cabin"/>
                <a:ea typeface="Cabin"/>
                <a:cs typeface="Cabin"/>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814387" y="135731"/>
            <a:ext cx="7779543" cy="4873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Building a Data Model</a:t>
            </a:r>
          </a:p>
        </p:txBody>
      </p:sp>
      <p:sp>
        <p:nvSpPr>
          <p:cNvPr id="508" name="Shape 508"/>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Basic Rule: Don</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When there is one thing in the </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real world</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Count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Pr>
              <a:t>For each </a:t>
            </a:r>
            <a:r>
              <a:rPr lang="en" sz="4300" b="0" i="0" u="none" strike="noStrike" cap="none">
                <a:solidFill>
                  <a:srgbClr val="FFD966"/>
                </a:solidFill>
                <a:latin typeface="Arial"/>
                <a:ea typeface="Arial"/>
                <a:cs typeface="Arial"/>
                <a:sym typeface="Arial"/>
              </a:rPr>
              <a:t>“</a:t>
            </a:r>
            <a:r>
              <a:rPr lang="en" sz="4300" b="0" i="0" u="none" strike="noStrike" cap="none">
                <a:solidFill>
                  <a:srgbClr val="FFD966"/>
                </a:solidFill>
                <a:latin typeface="Cabin"/>
                <a:ea typeface="Cabin"/>
                <a:cs typeface="Cabin"/>
                <a:sym typeface="Cabin"/>
              </a:rPr>
              <a:t>piece of info</a:t>
            </a:r>
            <a:r>
              <a:rPr lang="en" sz="4300" b="0" i="0" u="none" strike="noStrike" cap="none">
                <a:solidFill>
                  <a:srgbClr val="FFD966"/>
                </a:solidFill>
                <a:latin typeface="Arial"/>
                <a:ea typeface="Arial"/>
                <a:cs typeface="Arial"/>
                <a:sym typeface="Arial"/>
              </a:rPr>
              <a:t>”</a:t>
            </a:r>
            <a:r>
              <a:rPr lang="en" sz="4300" b="0" i="0" u="none" strike="noStrike" cap="none">
                <a:solidFill>
                  <a:srgbClr val="FFD966"/>
                </a:solidFill>
                <a:latin typeface="Cabin"/>
                <a:ea typeface="Cabin"/>
                <a:cs typeface="Cabin"/>
                <a:sym typeface="Cabin"/>
              </a:rPr>
              <a:t>...</a:t>
            </a:r>
          </a:p>
        </p:txBody>
      </p:sp>
      <p:sp>
        <p:nvSpPr>
          <p:cNvPr id="526" name="Shape 526"/>
          <p:cNvSpPr txBox="1">
            <a:spLocks noGrp="1"/>
          </p:cNvSpPr>
          <p:nvPr>
            <p:ph type="body" idx="1"/>
          </p:nvPr>
        </p:nvSpPr>
        <p:spPr>
          <a:xfrm>
            <a:off x="650081" y="1464468"/>
            <a:ext cx="4171950" cy="1985961"/>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Count</a:t>
            </a:r>
          </a:p>
        </p:txBody>
      </p:sp>
      <p:pic>
        <p:nvPicPr>
          <p:cNvPr id="534" name="Shape 534"/>
          <p:cNvPicPr preferRelativeResize="0"/>
          <p:nvPr/>
        </p:nvPicPr>
        <p:blipFill rotWithShape="1">
          <a:blip r:embed="rId3">
            <a:alphaModFix/>
          </a:blip>
          <a:srcRect/>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1191150" y="1327767"/>
            <a:ext cx="6646893" cy="2007449"/>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Representing Relationships in a Database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Database Normalization (3NF)</a:t>
            </a:r>
          </a:p>
        </p:txBody>
      </p:sp>
      <p:sp>
        <p:nvSpPr>
          <p:cNvPr id="585" name="Shape 585"/>
          <p:cNvSpPr txBox="1">
            <a:spLocks noGrp="1"/>
          </p:cNvSpPr>
          <p:nvPr>
            <p:ph type="body" idx="1"/>
          </p:nvPr>
        </p:nvSpPr>
        <p:spPr>
          <a:xfrm>
            <a:off x="762000" y="1608750"/>
            <a:ext cx="7504199" cy="2903699"/>
          </a:xfrm>
          <a:prstGeom prst="rect">
            <a:avLst/>
          </a:prstGeom>
          <a:noFill/>
          <a:ln>
            <a:noFill/>
          </a:ln>
        </p:spPr>
        <p:txBody>
          <a:bodyPr lIns="21425" tIns="21425" rIns="21425" bIns="21425" anchor="ctr"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b="0" i="0" u="none" strike="noStrike" cap="none">
                <a:solidFill>
                  <a:schemeClr val="lt1"/>
                </a:solidFill>
                <a:latin typeface="Cabin"/>
                <a:ea typeface="Cabin"/>
                <a:cs typeface="Cabin"/>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b="0" i="0" u="none" strike="noStrike" cap="none">
                <a:solidFill>
                  <a:srgbClr val="00FF00"/>
                </a:solidFill>
                <a:latin typeface="Cabin"/>
                <a:ea typeface="Cabin"/>
                <a:cs typeface="Cabin"/>
                <a:sym typeface="Cabin"/>
              </a:rPr>
              <a:t>Do not replicate data</a:t>
            </a:r>
            <a:r>
              <a:rPr lang="en" sz="2000" b="0" i="0" u="none" strike="noStrike" cap="none">
                <a:solidFill>
                  <a:schemeClr val="lt1"/>
                </a:solidFill>
                <a:latin typeface="Cabin"/>
                <a:ea typeface="Cabin"/>
                <a:cs typeface="Cabin"/>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b="0" i="0" u="none" strike="noStrike" cap="none">
                <a:solidFill>
                  <a:schemeClr val="lt1"/>
                </a:solidFill>
                <a:latin typeface="Cabin"/>
                <a:ea typeface="Cabin"/>
                <a:cs typeface="Cabin"/>
                <a:sym typeface="Cabin"/>
              </a:rPr>
              <a:t>Use </a:t>
            </a:r>
            <a:r>
              <a:rPr lang="en" sz="2000" b="0" i="0" u="none" strike="noStrike" cap="none">
                <a:solidFill>
                  <a:srgbClr val="00FF00"/>
                </a:solidFill>
                <a:latin typeface="Cabin"/>
                <a:ea typeface="Cabin"/>
                <a:cs typeface="Cabin"/>
                <a:sym typeface="Cabin"/>
              </a:rPr>
              <a:t>integers for keys</a:t>
            </a:r>
            <a:r>
              <a:rPr lang="en" sz="2000" b="0" i="0" u="none" strike="noStrike" cap="none">
                <a:solidFill>
                  <a:schemeClr val="lt1"/>
                </a:solidFill>
                <a:latin typeface="Cabin"/>
                <a:ea typeface="Cabin"/>
                <a:cs typeface="Cabin"/>
                <a:sym typeface="Cabin"/>
              </a:rPr>
              <a:t> and for references</a:t>
            </a:r>
          </a:p>
          <a:p>
            <a:pPr marL="457200" marR="0" lvl="0" indent="-355600" algn="l" rtl="0">
              <a:lnSpc>
                <a:spcPct val="100000"/>
              </a:lnSpc>
              <a:spcBef>
                <a:spcPts val="600"/>
              </a:spcBef>
              <a:spcAft>
                <a:spcPts val="0"/>
              </a:spcAft>
              <a:buSzPct val="100000"/>
            </a:pPr>
            <a:r>
              <a:rPr lang="en" sz="2000" b="0" i="0" u="none" strike="noStrike" cap="none">
                <a:solidFill>
                  <a:schemeClr val="lt1"/>
                </a:solidFill>
                <a:latin typeface="Cabin"/>
                <a:ea typeface="Cabin"/>
                <a:cs typeface="Cabin"/>
                <a:sym typeface="Cabin"/>
              </a:rPr>
              <a:t>Add a special </a:t>
            </a:r>
            <a:r>
              <a:rPr lang="en" sz="2000" b="0" i="0" u="none" strike="noStrike" cap="none">
                <a:solidFill>
                  <a:schemeClr val="lt1"/>
                </a:solidFill>
                <a:latin typeface="Arial"/>
                <a:ea typeface="Arial"/>
                <a:cs typeface="Arial"/>
                <a:sym typeface="Arial"/>
              </a:rPr>
              <a:t>“</a:t>
            </a:r>
            <a:r>
              <a:rPr lang="en" sz="2000" b="0" i="0" u="none" strike="noStrike" cap="none">
                <a:solidFill>
                  <a:srgbClr val="FF7F00"/>
                </a:solidFill>
                <a:latin typeface="Cabin"/>
                <a:ea typeface="Cabin"/>
                <a:cs typeface="Cabin"/>
                <a:sym typeface="Cabin"/>
              </a:rPr>
              <a:t>key</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 column to each table which we will make references to.   By convention, many programmers call this column </a:t>
            </a:r>
            <a:r>
              <a:rPr lang="en" sz="2000" b="0" i="0" u="none" strike="noStrike" cap="none">
                <a:solidFill>
                  <a:schemeClr val="lt1"/>
                </a:solidFill>
                <a:latin typeface="Arial"/>
                <a:ea typeface="Arial"/>
                <a:cs typeface="Arial"/>
                <a:sym typeface="Arial"/>
              </a:rPr>
              <a:t>“</a:t>
            </a:r>
            <a:r>
              <a:rPr lang="en" sz="2000" b="0" i="0" u="none" strike="noStrike" cap="none">
                <a:solidFill>
                  <a:srgbClr val="FF7F00"/>
                </a:solidFill>
                <a:latin typeface="Cabin"/>
                <a:ea typeface="Cabin"/>
                <a:cs typeface="Cabin"/>
                <a:sym typeface="Cabin"/>
              </a:rPr>
              <a:t>id</a:t>
            </a:r>
            <a:r>
              <a:rPr lang="en" sz="2000" b="0" i="0" u="none" strike="noStrike" cap="non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b="0" i="0" u="none" strike="noStrike" cap="none">
                <a:solidFill>
                  <a:srgbClr val="FF00FF"/>
                </a:solidFill>
                <a:latin typeface="Cabin"/>
                <a:ea typeface="Cabin"/>
                <a:cs typeface="Cabin"/>
                <a:sym typeface="Cabin"/>
              </a:rPr>
              <a:t>creator</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What album</a:t>
            </a:r>
            <a:r>
              <a:rPr lang="en" sz="2000" b="0" i="0" u="none" strike="noStrike" cap="none">
                <a:solidFill>
                  <a:schemeClr val="lt1"/>
                </a:solidFill>
                <a:latin typeface="Cabin"/>
                <a:ea typeface="Cabin"/>
                <a:cs typeface="Cabin"/>
                <a:sym typeface="Cabin"/>
              </a:rPr>
              <a:t> does this song </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belong to</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a:t>
            </a:r>
          </a:p>
          <a:p>
            <a:pPr marL="0" marR="0" lvl="0" indent="0" algn="ctr" rtl="0">
              <a:lnSpc>
                <a:spcPct val="100000"/>
              </a:lnSpc>
              <a:spcBef>
                <a:spcPts val="0"/>
              </a:spcBef>
              <a:spcAft>
                <a:spcPts val="0"/>
              </a:spcAft>
              <a:buClr>
                <a:srgbClr val="000000"/>
              </a:buClr>
              <a:buFont typeface="Arial"/>
              <a:buNone/>
            </a:pPr>
            <a:endParaRPr sz="2000" b="0" i="0" u="none" strike="noStrike" cap="none">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Shape 600" descr="Screen Shot 2015-08-10 at 11.35.43 AM.png"/>
          <p:cNvPicPr preferRelativeResize="0"/>
          <p:nvPr/>
        </p:nvPicPr>
        <p:blipFill rotWithShape="1">
          <a:blip r:embed="rId3">
            <a:alphaModFix/>
          </a:blip>
          <a:srcRect/>
          <a:stretch/>
        </p:blipFill>
        <p:spPr>
          <a:xfrm>
            <a:off x="766440" y="3299931"/>
            <a:ext cx="4550498" cy="1654726"/>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279106" y="1321593"/>
            <a:ext cx="2996528" cy="1640955"/>
          </a:xfrm>
          <a:prstGeom prst="rect">
            <a:avLst/>
          </a:prstGeom>
          <a:noFill/>
          <a:ln>
            <a:noFill/>
          </a:ln>
        </p:spPr>
      </p:pic>
      <p:sp>
        <p:nvSpPr>
          <p:cNvPr id="602" name="Shape 60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Integer Reference Pattern</a:t>
            </a:r>
          </a:p>
        </p:txBody>
      </p:sp>
      <p:sp>
        <p:nvSpPr>
          <p:cNvPr id="603" name="Shape 603"/>
          <p:cNvSpPr/>
          <p:nvPr/>
        </p:nvSpPr>
        <p:spPr>
          <a:xfrm>
            <a:off x="2209067" y="4084026"/>
            <a:ext cx="1035843" cy="250031"/>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312539" y="2082403"/>
            <a:ext cx="3636168"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Album</a:t>
            </a:r>
          </a:p>
        </p:txBody>
      </p:sp>
      <p:sp>
        <p:nvSpPr>
          <p:cNvPr id="607" name="Shape 607"/>
          <p:cNvSpPr txBox="1"/>
          <p:nvPr/>
        </p:nvSpPr>
        <p:spPr>
          <a:xfrm>
            <a:off x="7389316" y="1344123"/>
            <a:ext cx="66972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900" b="0" i="0" u="none" strike="noStrike" cap="none">
                <a:solidFill>
                  <a:srgbClr val="FFFF00"/>
                </a:solidFill>
                <a:latin typeface="Cabin"/>
                <a:ea typeface="Cabin"/>
                <a:cs typeface="Cabin"/>
                <a:sym typeface="Cabin"/>
              </a:rPr>
              <a:t>A </a:t>
            </a:r>
            <a:r>
              <a:rPr lang="en" sz="1900" b="0" i="0" u="none" strike="noStrike" cap="none">
                <a:solidFill>
                  <a:srgbClr val="00FF00"/>
                </a:solidFill>
                <a:latin typeface="Cabin"/>
                <a:ea typeface="Cabin"/>
                <a:cs typeface="Cabin"/>
                <a:sym typeface="Cabin"/>
              </a:rPr>
              <a:t>relation</a:t>
            </a:r>
            <a:r>
              <a:rPr lang="en" sz="1900" b="0" i="0" u="none" strike="noStrike" cap="none">
                <a:solidFill>
                  <a:srgbClr val="FFFF00"/>
                </a:solidFill>
                <a:latin typeface="Cabin"/>
                <a:ea typeface="Cabin"/>
                <a:cs typeface="Cabin"/>
                <a:sym typeface="Cabin"/>
              </a:rPr>
              <a:t> is defined as a </a:t>
            </a:r>
            <a:r>
              <a:rPr lang="en" sz="1900" b="0" i="0" u="none" strike="noStrike" cap="none">
                <a:solidFill>
                  <a:srgbClr val="00FF00"/>
                </a:solidFill>
                <a:latin typeface="Cabin"/>
                <a:ea typeface="Cabin"/>
                <a:cs typeface="Cabin"/>
                <a:sym typeface="Cabin"/>
              </a:rPr>
              <a:t>set of </a:t>
            </a:r>
            <a:r>
              <a:rPr lang="en" sz="1900" b="0" i="0" u="none" strike="noStrike" cap="none">
                <a:solidFill>
                  <a:srgbClr val="FF7F00"/>
                </a:solidFill>
                <a:latin typeface="Cabin"/>
                <a:ea typeface="Cabin"/>
                <a:cs typeface="Cabin"/>
                <a:sym typeface="Cabin"/>
              </a:rPr>
              <a:t>tuples</a:t>
            </a:r>
            <a:r>
              <a:rPr lang="en" sz="1900" b="0" i="0" u="none" strike="noStrike" cap="none">
                <a:solidFill>
                  <a:srgbClr val="FFFF00"/>
                </a:solidFill>
                <a:latin typeface="Cabin"/>
                <a:ea typeface="Cabin"/>
                <a:cs typeface="Cabin"/>
                <a:sym typeface="Cabin"/>
              </a:rPr>
              <a:t> that have the same </a:t>
            </a:r>
            <a:r>
              <a:rPr lang="en" sz="1900" b="0" i="0" u="none" strike="noStrike" cap="none">
                <a:solidFill>
                  <a:srgbClr val="FF00FF"/>
                </a:solidFill>
                <a:latin typeface="Cabin"/>
                <a:ea typeface="Cabin"/>
                <a:cs typeface="Cabin"/>
                <a:sym typeface="Cabin"/>
              </a:rPr>
              <a:t>attributes</a:t>
            </a:r>
            <a:r>
              <a:rPr lang="en" sz="1900" b="0" i="0" u="none" strike="noStrike" cap="none">
                <a:solidFill>
                  <a:srgbClr val="FFFF00"/>
                </a:solidFill>
                <a:latin typeface="Cabin"/>
                <a:ea typeface="Cabin"/>
                <a:cs typeface="Cabin"/>
                <a:sym typeface="Cabin"/>
              </a:rPr>
              <a:t>.   A </a:t>
            </a:r>
            <a:r>
              <a:rPr lang="en" sz="1900" b="0" i="0" u="none" strike="noStrike" cap="none">
                <a:solidFill>
                  <a:srgbClr val="FF7F00"/>
                </a:solidFill>
                <a:latin typeface="Cabin"/>
                <a:ea typeface="Cabin"/>
                <a:cs typeface="Cabin"/>
                <a:sym typeface="Cabin"/>
              </a:rPr>
              <a:t>tuple</a:t>
            </a:r>
            <a:r>
              <a:rPr lang="en" sz="1900" b="0" i="0" u="none" strike="noStrike" cap="none">
                <a:solidFill>
                  <a:srgbClr val="FFFF00"/>
                </a:solidFill>
                <a:latin typeface="Cabin"/>
                <a:ea typeface="Cabin"/>
                <a:cs typeface="Cabin"/>
                <a:sym typeface="Cabin"/>
              </a:rPr>
              <a:t> usually represents </a:t>
            </a:r>
            <a:r>
              <a:rPr lang="en" sz="1900" b="0" i="0" u="none" strike="noStrike" cap="none">
                <a:solidFill>
                  <a:srgbClr val="FF7F00"/>
                </a:solidFill>
                <a:latin typeface="Cabin"/>
                <a:ea typeface="Cabin"/>
                <a:cs typeface="Cabin"/>
                <a:sym typeface="Cabin"/>
              </a:rPr>
              <a:t>an object</a:t>
            </a:r>
            <a:r>
              <a:rPr lang="en" sz="1900" b="0" i="0" u="none" strike="noStrike" cap="none">
                <a:solidFill>
                  <a:srgbClr val="FFFF00"/>
                </a:solidFill>
                <a:latin typeface="Cabin"/>
                <a:ea typeface="Cabin"/>
                <a:cs typeface="Cabin"/>
                <a:sym typeface="Cabin"/>
              </a:rPr>
              <a:t> and information about that object.  </a:t>
            </a:r>
            <a:r>
              <a:rPr lang="en" sz="1900" b="0" i="0" u="none" strike="noStrike" cap="none">
                <a:solidFill>
                  <a:srgbClr val="FF7F00"/>
                </a:solidFill>
                <a:latin typeface="Cabin"/>
                <a:ea typeface="Cabin"/>
                <a:cs typeface="Cabin"/>
                <a:sym typeface="Cabin"/>
              </a:rPr>
              <a:t>Objects</a:t>
            </a:r>
            <a:r>
              <a:rPr lang="en" sz="1900" b="0" i="0" u="none" strike="noStrike" cap="none">
                <a:solidFill>
                  <a:srgbClr val="FFFF00"/>
                </a:solidFill>
                <a:latin typeface="Cabin"/>
                <a:ea typeface="Cabin"/>
                <a:cs typeface="Cabin"/>
                <a:sym typeface="Cabin"/>
              </a:rPr>
              <a:t> are typically physical objects or concepts.   A </a:t>
            </a:r>
            <a:r>
              <a:rPr lang="en" sz="1900" b="0" i="0" u="none" strike="noStrike" cap="none">
                <a:solidFill>
                  <a:srgbClr val="00FF00"/>
                </a:solidFill>
                <a:latin typeface="Cabin"/>
                <a:ea typeface="Cabin"/>
                <a:cs typeface="Cabin"/>
                <a:sym typeface="Cabin"/>
              </a:rPr>
              <a:t>relation</a:t>
            </a:r>
            <a:r>
              <a:rPr lang="en" sz="1900" b="0" i="0" u="none" strike="noStrike" cap="none">
                <a:solidFill>
                  <a:srgbClr val="FFFF00"/>
                </a:solidFill>
                <a:latin typeface="Cabin"/>
                <a:ea typeface="Cabin"/>
                <a:cs typeface="Cabin"/>
                <a:sym typeface="Cabin"/>
              </a:rPr>
              <a:t> is usually described as a </a:t>
            </a:r>
            <a:r>
              <a:rPr lang="en" sz="1900" b="0" i="0" u="none" strike="noStrike" cap="none">
                <a:solidFill>
                  <a:srgbClr val="00FF00"/>
                </a:solidFill>
                <a:latin typeface="Cabin"/>
                <a:ea typeface="Cabin"/>
                <a:cs typeface="Cabin"/>
                <a:sym typeface="Cabin"/>
              </a:rPr>
              <a:t>table</a:t>
            </a:r>
            <a:r>
              <a:rPr lang="en" sz="1900" b="0" i="0" u="none" strike="noStrike" cap="none">
                <a:solidFill>
                  <a:srgbClr val="FFFF00"/>
                </a:solidFill>
                <a:latin typeface="Cabin"/>
                <a:ea typeface="Cabin"/>
                <a:cs typeface="Cabin"/>
                <a:sym typeface="Cabin"/>
              </a:rPr>
              <a:t>, which is organized into </a:t>
            </a:r>
            <a:r>
              <a:rPr lang="en" sz="1900" b="0" i="0" u="none" strike="noStrike" cap="none">
                <a:solidFill>
                  <a:srgbClr val="FF7F00"/>
                </a:solidFill>
                <a:latin typeface="Cabin"/>
                <a:ea typeface="Cabin"/>
                <a:cs typeface="Cabin"/>
                <a:sym typeface="Cabin"/>
              </a:rPr>
              <a:t>rows</a:t>
            </a:r>
            <a:r>
              <a:rPr lang="en" sz="1900" b="0" i="0" u="none" strike="noStrike" cap="none">
                <a:solidFill>
                  <a:srgbClr val="FFFF00"/>
                </a:solidFill>
                <a:latin typeface="Cabin"/>
                <a:ea typeface="Cabin"/>
                <a:cs typeface="Cabin"/>
                <a:sym typeface="Cabin"/>
              </a:rPr>
              <a:t> and </a:t>
            </a:r>
            <a:r>
              <a:rPr lang="en" sz="1900" b="0" i="0" u="none" strike="noStrike" cap="none">
                <a:solidFill>
                  <a:srgbClr val="FF00FF"/>
                </a:solidFill>
                <a:latin typeface="Cabin"/>
                <a:ea typeface="Cabin"/>
                <a:cs typeface="Cabin"/>
                <a:sym typeface="Cabin"/>
              </a:rPr>
              <a:t>columns</a:t>
            </a:r>
            <a:r>
              <a:rPr lang="en" sz="1900" b="0" i="0" u="none" strike="noStrike" cap="none">
                <a:solidFill>
                  <a:srgbClr val="FFFF00"/>
                </a:solidFill>
                <a:latin typeface="Cabin"/>
                <a:ea typeface="Cabin"/>
                <a:cs typeface="Cabin"/>
                <a:sym typeface="Cabin"/>
              </a:rPr>
              <a:t>.   All the data</a:t>
            </a:r>
            <a:r>
              <a:rPr lang="en" sz="1900" b="0" i="0" u="sng" strike="noStrike" cap="none">
                <a:solidFill>
                  <a:schemeClr val="hlink"/>
                </a:solidFill>
                <a:latin typeface="Cabin"/>
                <a:ea typeface="Cabin"/>
                <a:cs typeface="Cabin"/>
                <a:sym typeface="Cabin"/>
                <a:hlinkClick r:id="rId4"/>
              </a:rPr>
              <a:t> </a:t>
            </a:r>
            <a:r>
              <a:rPr lang="en" sz="1900" b="0" i="0" u="none" strike="noStrike" cap="none">
                <a:solidFill>
                  <a:srgbClr val="FFFF00"/>
                </a:solidFill>
                <a:latin typeface="Cabin"/>
                <a:ea typeface="Cabin"/>
                <a:cs typeface="Cabin"/>
                <a:sym typeface="Cabin"/>
              </a:rPr>
              <a:t>referenced by an </a:t>
            </a:r>
            <a:r>
              <a:rPr lang="en" sz="1900" b="0" i="0" u="none" strike="noStrike" cap="none">
                <a:solidFill>
                  <a:srgbClr val="FF00FF"/>
                </a:solidFill>
                <a:latin typeface="Cabin"/>
                <a:ea typeface="Cabin"/>
                <a:cs typeface="Cabin"/>
                <a:sym typeface="Cabin"/>
              </a:rPr>
              <a:t>attribute</a:t>
            </a:r>
            <a:r>
              <a:rPr lang="en" sz="1900" b="0" i="0" u="none" strike="noStrike" cap="none">
                <a:solidFill>
                  <a:srgbClr val="FFFF00"/>
                </a:solidFill>
                <a:latin typeface="Cabin"/>
                <a:ea typeface="Cabin"/>
                <a:cs typeface="Cabin"/>
                <a:sym typeface="Cabin"/>
              </a:rPr>
              <a:t> are in the same domain and </a:t>
            </a:r>
            <a:r>
              <a:rPr lang="en" sz="1900" b="0" i="0" u="none" strike="noStrike" cap="none">
                <a:solidFill>
                  <a:srgbClr val="FF00FF"/>
                </a:solidFill>
                <a:latin typeface="Cabin"/>
                <a:ea typeface="Cabin"/>
                <a:cs typeface="Cabin"/>
                <a:sym typeface="Cabin"/>
              </a:rPr>
              <a:t>conform to the same constraints.</a:t>
            </a:r>
            <a:r>
              <a:rPr lang="en" sz="1900" b="0" i="0" u="none" strike="noStrike" cap="none">
                <a:solidFill>
                  <a:srgbClr val="FFFF00"/>
                </a:solidFill>
                <a:latin typeface="Cabin"/>
                <a:ea typeface="Cabin"/>
                <a:cs typeface="Cabin"/>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Key Terminology</a:t>
            </a:r>
          </a:p>
        </p:txBody>
      </p:sp>
      <p:sp>
        <p:nvSpPr>
          <p:cNvPr id="613" name="Shape 613"/>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b="0" i="0" u="none" strike="noStrike" cap="none">
                <a:solidFill>
                  <a:schemeClr val="lt1"/>
                </a:solidFill>
                <a:latin typeface="Cabin"/>
                <a:ea typeface="Cabin"/>
                <a:cs typeface="Cabin"/>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Three Kinds of Keys</a:t>
            </a:r>
          </a:p>
        </p:txBody>
      </p:sp>
      <p:sp>
        <p:nvSpPr>
          <p:cNvPr id="619" name="Shape 619"/>
          <p:cNvSpPr txBox="1">
            <a:spLocks noGrp="1"/>
          </p:cNvSpPr>
          <p:nvPr>
            <p:ph type="body" idx="1"/>
          </p:nvPr>
        </p:nvSpPr>
        <p:spPr>
          <a:xfrm>
            <a:off x="650081" y="1464468"/>
            <a:ext cx="4722018"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7F00"/>
                </a:solidFill>
                <a:latin typeface="Cabin"/>
                <a:ea typeface="Cabin"/>
                <a:cs typeface="Cabin"/>
                <a:sym typeface="Cabin"/>
              </a:rPr>
              <a:t>Primary key</a:t>
            </a:r>
            <a:r>
              <a:rPr lang="en" sz="2000" b="0" i="0" u="none" strike="noStrike" cap="none">
                <a:solidFill>
                  <a:schemeClr val="lt1"/>
                </a:solidFill>
                <a:latin typeface="Cabin"/>
                <a:ea typeface="Cabin"/>
                <a:cs typeface="Cabin"/>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Logical key</a:t>
            </a:r>
            <a:r>
              <a:rPr lang="en" sz="2000" b="0" i="0" u="none" strike="noStrike" cap="none">
                <a:solidFill>
                  <a:schemeClr val="lt1"/>
                </a:solidFill>
                <a:latin typeface="Cabin"/>
                <a:ea typeface="Cabin"/>
                <a:cs typeface="Cabin"/>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00FF"/>
                </a:solidFill>
                <a:latin typeface="Cabin"/>
                <a:ea typeface="Cabin"/>
                <a:cs typeface="Cabin"/>
                <a:sym typeface="Cabin"/>
              </a:rPr>
              <a:t>Foreign key</a:t>
            </a:r>
            <a:r>
              <a:rPr lang="en" sz="2000" b="0" i="0" u="none" strike="noStrike" cap="none">
                <a:solidFill>
                  <a:schemeClr val="lt1"/>
                </a:solidFill>
                <a:latin typeface="Cabin"/>
                <a:ea typeface="Cabin"/>
                <a:cs typeface="Cabin"/>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b="0" i="0" u="none" strike="noStrike" cap="none">
                <a:solidFill>
                  <a:srgbClr val="FFFF00"/>
                </a:solidFill>
                <a:latin typeface="Cabin"/>
                <a:ea typeface="Cabin"/>
                <a:cs typeface="Cabin"/>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b="0" i="0" u="none" strike="noStrike" cap="none">
                <a:solidFill>
                  <a:srgbClr val="00FF00"/>
                </a:solidFill>
                <a:latin typeface="Cabin"/>
                <a:ea typeface="Cabin"/>
                <a:cs typeface="Cabin"/>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b="0" i="0" u="none" strike="noStrike" cap="none">
                <a:solidFill>
                  <a:srgbClr val="FF00FF"/>
                </a:solidFill>
                <a:latin typeface="Cabin"/>
                <a:ea typeface="Cabin"/>
                <a:cs typeface="Cabin"/>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Primary Key Rules</a:t>
            </a:r>
          </a:p>
        </p:txBody>
      </p:sp>
      <p:sp>
        <p:nvSpPr>
          <p:cNvPr id="627" name="Shape 627"/>
          <p:cNvSpPr txBox="1">
            <a:spLocks noGrp="1"/>
          </p:cNvSpPr>
          <p:nvPr>
            <p:ph type="body" idx="1"/>
          </p:nvPr>
        </p:nvSpPr>
        <p:spPr>
          <a:xfrm>
            <a:off x="650081" y="1464468"/>
            <a:ext cx="5193506" cy="3207543"/>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Never use your </a:t>
            </a:r>
            <a:r>
              <a:rPr lang="en" sz="2000" b="0" i="0" u="none" strike="noStrike" cap="none">
                <a:solidFill>
                  <a:srgbClr val="00FF00"/>
                </a:solidFill>
                <a:latin typeface="Cabin"/>
                <a:ea typeface="Cabin"/>
                <a:cs typeface="Cabin"/>
                <a:sym typeface="Cabin"/>
              </a:rPr>
              <a:t>logical key</a:t>
            </a:r>
            <a:r>
              <a:rPr lang="en" sz="2000" b="0" i="0" u="none" strike="noStrike" cap="none">
                <a:solidFill>
                  <a:schemeClr val="lt1"/>
                </a:solidFill>
                <a:latin typeface="Cabin"/>
                <a:ea typeface="Cabin"/>
                <a:cs typeface="Cabin"/>
                <a:sym typeface="Cabin"/>
              </a:rPr>
              <a:t> as the </a:t>
            </a:r>
            <a:r>
              <a:rPr lang="en" sz="2000" b="0" i="0" u="none" strike="noStrike" cap="none">
                <a:solidFill>
                  <a:srgbClr val="FF7F00"/>
                </a:solidFill>
                <a:latin typeface="Cabin"/>
                <a:ea typeface="Cabin"/>
                <a:cs typeface="Cabin"/>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Logical keys</a:t>
            </a:r>
            <a:r>
              <a:rPr lang="en" sz="2000" b="0" i="0" u="none" strike="noStrike" cap="none">
                <a:solidFill>
                  <a:schemeClr val="lt1"/>
                </a:solidFill>
                <a:latin typeface="Cabin"/>
                <a:ea typeface="Cabin"/>
                <a:cs typeface="Cabin"/>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00FF"/>
                </a:solidFill>
                <a:latin typeface="Cabin"/>
                <a:ea typeface="Cabin"/>
                <a:cs typeface="Cabin"/>
                <a:sym typeface="Cabin"/>
              </a:rPr>
              <a:t>Relationships</a:t>
            </a:r>
            <a:r>
              <a:rPr lang="en" sz="2000" b="0" i="0" u="none" strike="noStrike" cap="none">
                <a:solidFill>
                  <a:schemeClr val="lt1"/>
                </a:solidFill>
                <a:latin typeface="Cabin"/>
                <a:ea typeface="Cabin"/>
                <a:cs typeface="Cabin"/>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Foreign Keys</a:t>
            </a:r>
          </a:p>
        </p:txBody>
      </p:sp>
      <p:sp>
        <p:nvSpPr>
          <p:cNvPr id="634" name="Shape 634"/>
          <p:cNvSpPr txBox="1">
            <a:spLocks noGrp="1"/>
          </p:cNvSpPr>
          <p:nvPr>
            <p:ph type="body" idx="1"/>
          </p:nvPr>
        </p:nvSpPr>
        <p:spPr>
          <a:xfrm>
            <a:off x="650081" y="1378743"/>
            <a:ext cx="4293393" cy="35504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A</a:t>
            </a:r>
            <a:r>
              <a:rPr lang="en" sz="2000" b="0" i="0" u="none" strike="noStrike" cap="none">
                <a:solidFill>
                  <a:srgbClr val="FF00FF"/>
                </a:solidFill>
                <a:latin typeface="Cabin"/>
                <a:ea typeface="Cabin"/>
                <a:cs typeface="Cabin"/>
                <a:sym typeface="Cabin"/>
              </a:rPr>
              <a:t> foreign key</a:t>
            </a:r>
            <a:r>
              <a:rPr lang="en" sz="2000" b="0" i="0" u="none" strike="noStrike" cap="none">
                <a:solidFill>
                  <a:schemeClr val="lt1"/>
                </a:solidFill>
                <a:latin typeface="Cabin"/>
                <a:ea typeface="Cabin"/>
                <a:cs typeface="Cabin"/>
                <a:sym typeface="Cabin"/>
              </a:rPr>
              <a:t> is when a table has a column that contains a key which points to the </a:t>
            </a:r>
            <a:r>
              <a:rPr lang="en" sz="2000" b="0" i="0" u="none" strike="noStrike" cap="none">
                <a:solidFill>
                  <a:srgbClr val="FF7F00"/>
                </a:solidFill>
                <a:latin typeface="Cabin"/>
                <a:ea typeface="Cabin"/>
                <a:cs typeface="Cabin"/>
                <a:sym typeface="Cabin"/>
              </a:rPr>
              <a:t>primary key</a:t>
            </a:r>
            <a:r>
              <a:rPr lang="en" sz="2000" b="0" i="0" u="none" strike="noStrike" cap="none">
                <a:solidFill>
                  <a:schemeClr val="lt1"/>
                </a:solidFill>
                <a:latin typeface="Cabin"/>
                <a:ea typeface="Cabin"/>
                <a:cs typeface="Cabin"/>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Relationship Building (in tables)</a:t>
            </a:r>
          </a:p>
        </p:txBody>
      </p:sp>
      <p:sp>
        <p:nvSpPr>
          <p:cNvPr id="643" name="Shape 643"/>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Album  </a:t>
            </a:r>
          </a:p>
        </p:txBody>
      </p:sp>
      <p:sp>
        <p:nvSpPr>
          <p:cNvPr id="666" name="Shape 666"/>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sp>
        <p:nvSpPr>
          <p:cNvPr id="672" name="Shape 672"/>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Track</a:t>
            </a:r>
          </a:p>
        </p:txBody>
      </p:sp>
      <p:sp>
        <p:nvSpPr>
          <p:cNvPr id="673" name="Shape 673"/>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674" name="Shape 674"/>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sp>
        <p:nvSpPr>
          <p:cNvPr id="675" name="Shape 675"/>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rating</a:t>
            </a:r>
          </a:p>
        </p:txBody>
      </p:sp>
      <p:sp>
        <p:nvSpPr>
          <p:cNvPr id="676" name="Shape 676"/>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len</a:t>
            </a:r>
          </a:p>
        </p:txBody>
      </p:sp>
      <p:sp>
        <p:nvSpPr>
          <p:cNvPr id="677" name="Shape 677"/>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count</a:t>
            </a:r>
          </a:p>
        </p:txBody>
      </p:sp>
      <p:sp>
        <p:nvSpPr>
          <p:cNvPr id="678" name="Shape 678"/>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Pr>
              <a:t>album_id</a:t>
            </a:r>
          </a:p>
        </p:txBody>
      </p:sp>
      <p:cxnSp>
        <p:nvCxnSpPr>
          <p:cNvPr id="679" name="Shape 679"/>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Foreign key</a:t>
            </a:r>
          </a:p>
        </p:txBody>
      </p:sp>
      <p:sp>
        <p:nvSpPr>
          <p:cNvPr id="681" name="Shape 681"/>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Track  </a:t>
            </a:r>
          </a:p>
        </p:txBody>
      </p:sp>
      <p:sp>
        <p:nvSpPr>
          <p:cNvPr id="682" name="Shape 682"/>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Len  </a:t>
            </a:r>
          </a:p>
        </p:txBody>
      </p:sp>
      <p:sp>
        <p:nvSpPr>
          <p:cNvPr id="683" name="Shape 683"/>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Rating</a:t>
            </a:r>
          </a:p>
        </p:txBody>
      </p:sp>
      <p:sp>
        <p:nvSpPr>
          <p:cNvPr id="684" name="Shape 684"/>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Count</a:t>
            </a:r>
          </a:p>
        </p:txBody>
      </p:sp>
      <p:sp>
        <p:nvSpPr>
          <p:cNvPr id="685" name="Shape 685"/>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sp>
        <p:nvSpPr>
          <p:cNvPr id="693" name="Shape 693"/>
          <p:cNvSpPr txBox="1"/>
          <p:nvPr/>
        </p:nvSpPr>
        <p:spPr>
          <a:xfrm>
            <a:off x="7358062" y="39290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Track</a:t>
            </a:r>
          </a:p>
        </p:txBody>
      </p:sp>
      <p:sp>
        <p:nvSpPr>
          <p:cNvPr id="694" name="Shape 694"/>
          <p:cNvSpPr txBox="1"/>
          <p:nvPr/>
        </p:nvSpPr>
        <p:spPr>
          <a:xfrm>
            <a:off x="7358062" y="8429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695" name="Shape 695"/>
          <p:cNvSpPr txBox="1"/>
          <p:nvPr/>
        </p:nvSpPr>
        <p:spPr>
          <a:xfrm>
            <a:off x="7358062" y="12715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sp>
        <p:nvSpPr>
          <p:cNvPr id="696" name="Shape 696"/>
          <p:cNvSpPr txBox="1"/>
          <p:nvPr/>
        </p:nvSpPr>
        <p:spPr>
          <a:xfrm>
            <a:off x="7358062" y="1714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rating</a:t>
            </a:r>
          </a:p>
        </p:txBody>
      </p:sp>
      <p:sp>
        <p:nvSpPr>
          <p:cNvPr id="697" name="Shape 697"/>
          <p:cNvSpPr txBox="1"/>
          <p:nvPr/>
        </p:nvSpPr>
        <p:spPr>
          <a:xfrm>
            <a:off x="7358062" y="21288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len</a:t>
            </a:r>
          </a:p>
        </p:txBody>
      </p:sp>
      <p:sp>
        <p:nvSpPr>
          <p:cNvPr id="698" name="Shape 698"/>
          <p:cNvSpPr txBox="1"/>
          <p:nvPr/>
        </p:nvSpPr>
        <p:spPr>
          <a:xfrm>
            <a:off x="7358062" y="25717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count</a:t>
            </a:r>
          </a:p>
        </p:txBody>
      </p:sp>
      <p:sp>
        <p:nvSpPr>
          <p:cNvPr id="699" name="Shape 699"/>
          <p:cNvSpPr txBox="1"/>
          <p:nvPr/>
        </p:nvSpPr>
        <p:spPr>
          <a:xfrm>
            <a:off x="7358062" y="30003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Pr>
              <a:t>album_id</a:t>
            </a:r>
          </a:p>
        </p:txBody>
      </p:sp>
      <p:cxnSp>
        <p:nvCxnSpPr>
          <p:cNvPr id="700" name="Shape 700"/>
          <p:cNvCxnSpPr/>
          <p:nvPr/>
        </p:nvCxnSpPr>
        <p:spPr>
          <a:xfrm>
            <a:off x="5832871" y="1655564"/>
            <a:ext cx="1432321" cy="1556444"/>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37442" y="2453878"/>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Pr>
              <a:t>artist_id</a:t>
            </a:r>
          </a:p>
        </p:txBody>
      </p:sp>
      <p:sp>
        <p:nvSpPr>
          <p:cNvPr id="706" name="Shape 706"/>
          <p:cNvSpPr txBox="1"/>
          <p:nvPr/>
        </p:nvSpPr>
        <p:spPr>
          <a:xfrm>
            <a:off x="4736306" y="365045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Genre</a:t>
            </a:r>
          </a:p>
        </p:txBody>
      </p:sp>
      <p:sp>
        <p:nvSpPr>
          <p:cNvPr id="707" name="Shape 707"/>
          <p:cNvSpPr txBox="1"/>
          <p:nvPr/>
        </p:nvSpPr>
        <p:spPr>
          <a:xfrm>
            <a:off x="4736306" y="41005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708" name="Shape 708"/>
          <p:cNvSpPr txBox="1"/>
          <p:nvPr/>
        </p:nvSpPr>
        <p:spPr>
          <a:xfrm>
            <a:off x="4736306" y="45291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name</a:t>
            </a:r>
          </a:p>
        </p:txBody>
      </p:sp>
      <p:sp>
        <p:nvSpPr>
          <p:cNvPr id="709" name="Shape 709"/>
          <p:cNvSpPr txBox="1"/>
          <p:nvPr/>
        </p:nvSpPr>
        <p:spPr>
          <a:xfrm>
            <a:off x="7358062" y="3414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Pr>
              <a:t>genre_id</a:t>
            </a:r>
          </a:p>
        </p:txBody>
      </p:sp>
      <p:cxnSp>
        <p:nvCxnSpPr>
          <p:cNvPr id="710" name="Shape 710"/>
          <p:cNvCxnSpPr/>
          <p:nvPr/>
        </p:nvCxnSpPr>
        <p:spPr>
          <a:xfrm rot="10800000" flipH="1">
            <a:off x="6177557" y="3632596"/>
            <a:ext cx="1026020" cy="728662"/>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404121"/>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b="0" i="0" u="none" strike="noStrike" cap="none">
                <a:solidFill>
                  <a:srgbClr val="FF00FF"/>
                </a:solidFill>
                <a:latin typeface="Cabin"/>
                <a:ea typeface="Cabin"/>
                <a:cs typeface="Cabin"/>
                <a:sym typeface="Cabin"/>
              </a:rPr>
              <a:t>Naming FK artist_id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1572433" y="0"/>
            <a:ext cx="5659239" cy="54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rgbClr val="FFFF00"/>
                </a:solidFill>
                <a:latin typeface="Arial"/>
                <a:ea typeface="Arial"/>
                <a:cs typeface="Arial"/>
                <a:sym typeface="Arial"/>
              </a:rPr>
              <a:t>Genre</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name</a:t>
            </a:r>
            <a:r>
              <a:rPr lang="en" sz="1800" b="0" i="0" u="none" strike="noStrike" cap="none">
                <a:solidFill>
                  <a:schemeClr val="lt1"/>
                </a:solidFill>
                <a:latin typeface="Arial"/>
                <a:ea typeface="Arial"/>
                <a:cs typeface="Arial"/>
                <a:sym typeface="Arial"/>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170006" y="0"/>
            <a:ext cx="5828240" cy="386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Pr>
              <a:t>Rows /</a:t>
            </a:r>
          </a:p>
          <a:p>
            <a:pPr marL="0" marR="0" lvl="0" indent="0" algn="l" rtl="0">
              <a:lnSpc>
                <a:spcPct val="100000"/>
              </a:lnSpc>
              <a:spcBef>
                <a:spcPts val="0"/>
              </a:spcBef>
              <a:spcAft>
                <a:spcPts val="0"/>
              </a:spcAft>
              <a:buClr>
                <a:srgbClr val="0000FF"/>
              </a:buClr>
              <a:buSzPct val="25000"/>
              <a:buFont typeface="Cabin"/>
              <a:buNone/>
            </a:pPr>
            <a:r>
              <a:rPr lang="en" sz="2000" b="0" i="0" u="none" strike="noStrike" cap="none">
                <a:solidFill>
                  <a:srgbClr val="0000FF"/>
                </a:solidFill>
                <a:latin typeface="Cabin"/>
                <a:ea typeface="Cabin"/>
                <a:cs typeface="Cabin"/>
                <a:sym typeface="Cabin"/>
              </a:rPr>
              <a:t>Tuples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rgbClr val="FFFF00"/>
                </a:solidFill>
                <a:latin typeface="Arial"/>
                <a:ea typeface="Arial"/>
                <a:cs typeface="Arial"/>
                <a:sym typeface="Arial"/>
              </a:rPr>
              <a:t>Track</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title </a:t>
            </a:r>
            <a:r>
              <a:rPr lang="en" sz="1800" b="0" i="0" u="none" strike="noStrike" cap="none">
                <a:solidFill>
                  <a:schemeClr val="lt1"/>
                </a:solidFill>
                <a:latin typeface="Arial"/>
                <a:ea typeface="Arial"/>
                <a:cs typeface="Arial"/>
                <a:sym typeface="Arial"/>
              </a:rPr>
              <a:t>TEXT,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album_id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genre_id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FF00"/>
                </a:solidFill>
                <a:latin typeface="Arial"/>
                <a:ea typeface="Arial"/>
                <a:cs typeface="Arial"/>
                <a:sym typeface="Arial"/>
              </a:rPr>
              <a:t>len</a:t>
            </a:r>
            <a:r>
              <a:rPr lang="en" sz="1800" b="0" i="0" u="none" strike="noStrike" cap="none">
                <a:solidFill>
                  <a:schemeClr val="lt1"/>
                </a:solidFill>
                <a:latin typeface="Arial"/>
                <a:ea typeface="Arial"/>
                <a:cs typeface="Arial"/>
                <a:sym typeface="Arial"/>
              </a:rPr>
              <a:t> INTEGER, </a:t>
            </a:r>
            <a:r>
              <a:rPr lang="en" sz="1800" b="0" i="0" u="none" strike="noStrike" cap="none">
                <a:solidFill>
                  <a:srgbClr val="FFFF00"/>
                </a:solidFill>
                <a:latin typeface="Arial"/>
                <a:ea typeface="Arial"/>
                <a:cs typeface="Arial"/>
                <a:sym typeface="Arial"/>
              </a:rPr>
              <a:t>rating</a:t>
            </a:r>
            <a:r>
              <a:rPr lang="en" sz="1800" b="0" i="0" u="none" strike="noStrike" cap="none">
                <a:solidFill>
                  <a:schemeClr val="lt1"/>
                </a:solidFill>
                <a:latin typeface="Arial"/>
                <a:ea typeface="Arial"/>
                <a:cs typeface="Arial"/>
                <a:sym typeface="Arial"/>
              </a:rPr>
              <a:t> INTEGER, </a:t>
            </a:r>
            <a:r>
              <a:rPr lang="en" sz="1800" b="0" i="0" u="none" strike="noStrike" cap="none">
                <a:solidFill>
                  <a:srgbClr val="FFFF00"/>
                </a:solidFill>
                <a:latin typeface="Arial"/>
                <a:ea typeface="Arial"/>
                <a:cs typeface="Arial"/>
                <a:sym typeface="Arial"/>
              </a:rPr>
              <a:t>count</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chemeClr val="accent1"/>
                </a:solidFill>
                <a:latin typeface="Arial"/>
                <a:ea typeface="Arial"/>
                <a:cs typeface="Arial"/>
                <a:sym typeface="Arial"/>
              </a:rPr>
              <a:t>Album</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artist_id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title</a:t>
            </a:r>
            <a:r>
              <a:rPr lang="en" sz="1800" b="0" i="0" u="none" strike="noStrike" cap="none">
                <a:solidFill>
                  <a:schemeClr val="lt1"/>
                </a:solidFill>
                <a:latin typeface="Arial"/>
                <a:ea typeface="Arial"/>
                <a:cs typeface="Arial"/>
                <a:sym typeface="Arial"/>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474333" y="0"/>
            <a:ext cx="81750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0" y="1"/>
            <a:ext cx="6726115" cy="41619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0" y="1"/>
            <a:ext cx="6726115" cy="4161954"/>
          </a:xfrm>
          <a:prstGeom prst="rect">
            <a:avLst/>
          </a:prstGeom>
          <a:noFill/>
          <a:ln>
            <a:noFill/>
          </a:ln>
        </p:spPr>
      </p:pic>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898174" y="0"/>
            <a:ext cx="7513116" cy="46489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Album (title, artist_id) values ('Who Made Who', 2)</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Album (title, artist_id) values ('IV', 1)</a:t>
            </a:r>
          </a:p>
        </p:txBody>
      </p:sp>
      <p:pic>
        <p:nvPicPr>
          <p:cNvPr id="760" name="Shape 760" descr="Screen Shot 2015-08-10 at 11.30.30 AM.png"/>
          <p:cNvPicPr preferRelativeResize="0"/>
          <p:nvPr/>
        </p:nvPicPr>
        <p:blipFill rotWithShape="1">
          <a:blip r:embed="rId3">
            <a:alphaModFix/>
          </a:blip>
          <a:srcRect/>
          <a:stretch/>
        </p:blipFill>
        <p:spPr>
          <a:xfrm>
            <a:off x="1362808" y="-79680"/>
            <a:ext cx="6165055" cy="4643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values ('Stairway', 5, 482, 0, 2, 1)</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846259" y="3080055"/>
            <a:ext cx="7181160" cy="18216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Shape 771" descr="Screen Shot 2015-08-10 at 11.35.43 AM.png"/>
          <p:cNvPicPr preferRelativeResize="0"/>
          <p:nvPr/>
        </p:nvPicPr>
        <p:blipFill rotWithShape="1">
          <a:blip r:embed="rId3">
            <a:alphaModFix/>
          </a:blip>
          <a:srcRect/>
          <a:stretch/>
        </p:blipFill>
        <p:spPr>
          <a:xfrm>
            <a:off x="2579992" y="2857499"/>
            <a:ext cx="2357437" cy="857250"/>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11939" y="4043637"/>
            <a:ext cx="1500187" cy="821531"/>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6165605" y="3286124"/>
            <a:ext cx="1514474" cy="850106"/>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275009" y="1102332"/>
            <a:ext cx="5141652" cy="1357312"/>
          </a:xfrm>
          <a:prstGeom prst="rect">
            <a:avLst/>
          </a:prstGeom>
          <a:noFill/>
          <a:ln>
            <a:noFill/>
          </a:ln>
        </p:spPr>
      </p:pic>
      <p:sp>
        <p:nvSpPr>
          <p:cNvPr id="775" name="Shape 775"/>
          <p:cNvSpPr txBox="1">
            <a:spLocks noGrp="1"/>
          </p:cNvSpPr>
          <p:nvPr>
            <p:ph type="title"/>
          </p:nvPr>
        </p:nvSpPr>
        <p:spPr>
          <a:xfrm>
            <a:off x="650081" y="135731"/>
            <a:ext cx="7836693" cy="100726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We have relationships!</a:t>
            </a:r>
          </a:p>
        </p:txBody>
      </p:sp>
      <p:cxnSp>
        <p:nvCxnSpPr>
          <p:cNvPr id="776" name="Shape 776"/>
          <p:cNvCxnSpPr/>
          <p:nvPr/>
        </p:nvCxnSpPr>
        <p:spPr>
          <a:xfrm rot="10800000" flipH="1">
            <a:off x="3055326" y="2361901"/>
            <a:ext cx="703384" cy="924222"/>
          </a:xfrm>
          <a:prstGeom prst="straightConnector1">
            <a:avLst/>
          </a:prstGeom>
          <a:noFill/>
          <a:ln w="101600" cap="rnd" cmpd="sng">
            <a:solidFill>
              <a:srgbClr val="FF00FF"/>
            </a:solidFill>
            <a:prstDash val="solid"/>
            <a:miter/>
            <a:headEnd type="stealth" w="med" len="med"/>
            <a:tailEnd type="none" w="med" len="med"/>
          </a:ln>
        </p:spPr>
      </p:cxnSp>
      <p:cxnSp>
        <p:nvCxnSpPr>
          <p:cNvPr id="777" name="Shape 777"/>
          <p:cNvCxnSpPr/>
          <p:nvPr/>
        </p:nvCxnSpPr>
        <p:spPr>
          <a:xfrm rot="10800000" flipH="1">
            <a:off x="3330086" y="3569332"/>
            <a:ext cx="120894" cy="885070"/>
          </a:xfrm>
          <a:prstGeom prst="straightConnector1">
            <a:avLst/>
          </a:prstGeom>
          <a:noFill/>
          <a:ln w="101600" cap="rnd" cmpd="sng">
            <a:solidFill>
              <a:srgbClr val="FF00FF"/>
            </a:solidFill>
            <a:prstDash val="solid"/>
            <a:miter/>
            <a:headEnd type="stealth" w="med" len="med"/>
            <a:tailEnd type="none" w="med" len="med"/>
          </a:ln>
        </p:spPr>
      </p:cxnSp>
      <p:cxnSp>
        <p:nvCxnSpPr>
          <p:cNvPr id="778" name="Shape 778"/>
          <p:cNvCxnSpPr/>
          <p:nvPr/>
        </p:nvCxnSpPr>
        <p:spPr>
          <a:xfrm rot="10800000">
            <a:off x="4741328" y="2361902"/>
            <a:ext cx="1424277" cy="1681734"/>
          </a:xfrm>
          <a:prstGeom prst="straightConnector1">
            <a:avLst/>
          </a:prstGeom>
          <a:noFill/>
          <a:ln w="101600" cap="rnd" cmpd="sng">
            <a:solidFill>
              <a:srgbClr val="FF00FF"/>
            </a:solidFill>
            <a:prstDash val="solid"/>
            <a:miter/>
            <a:headEnd type="stealth" w="med" len="med"/>
            <a:tailEnd type="none" w="med" len="med"/>
          </a:ln>
        </p:spPr>
      </p:cxnSp>
      <p:sp>
        <p:nvSpPr>
          <p:cNvPr id="779" name="Shape 779"/>
          <p:cNvSpPr txBox="1"/>
          <p:nvPr/>
        </p:nvSpPr>
        <p:spPr>
          <a:xfrm flipH="1">
            <a:off x="2275009" y="4279380"/>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Artist</a:t>
            </a:r>
          </a:p>
        </p:txBody>
      </p:sp>
      <p:sp>
        <p:nvSpPr>
          <p:cNvPr id="780" name="Shape 780"/>
          <p:cNvSpPr txBox="1"/>
          <p:nvPr/>
        </p:nvSpPr>
        <p:spPr>
          <a:xfrm>
            <a:off x="7760792" y="3786187"/>
            <a:ext cx="7259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Genre</a:t>
            </a:r>
          </a:p>
        </p:txBody>
      </p:sp>
      <p:sp>
        <p:nvSpPr>
          <p:cNvPr id="781" name="Shape 781"/>
          <p:cNvSpPr txBox="1"/>
          <p:nvPr/>
        </p:nvSpPr>
        <p:spPr>
          <a:xfrm>
            <a:off x="1527595" y="2857499"/>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Album</a:t>
            </a:r>
          </a:p>
        </p:txBody>
      </p:sp>
      <p:sp>
        <p:nvSpPr>
          <p:cNvPr id="782" name="Shape 782"/>
          <p:cNvSpPr txBox="1"/>
          <p:nvPr/>
        </p:nvSpPr>
        <p:spPr>
          <a:xfrm>
            <a:off x="7464130" y="1142999"/>
            <a:ext cx="97683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Using Join Across Tables</a:t>
            </a:r>
          </a:p>
        </p:txBody>
      </p:sp>
      <p:sp>
        <p:nvSpPr>
          <p:cNvPr id="788" name="Shape 788"/>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endParaRPr>
          </a:p>
        </p:txBody>
      </p:sp>
      <p:sp>
        <p:nvSpPr>
          <p:cNvPr id="789" name="Shape 789"/>
          <p:cNvSpPr txBox="1"/>
          <p:nvPr/>
        </p:nvSpPr>
        <p:spPr>
          <a:xfrm>
            <a:off x="2386743" y="4521993"/>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Relational Power</a:t>
            </a:r>
          </a:p>
        </p:txBody>
      </p:sp>
      <p:sp>
        <p:nvSpPr>
          <p:cNvPr id="795" name="Shape 795"/>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By removing the replicated data and replacing it with references to a single copy of each bit of data we build a </a:t>
            </a:r>
            <a:r>
              <a:rPr lang="en" sz="2000" b="0" i="0" u="none" strike="noStrike" cap="none">
                <a:solidFill>
                  <a:schemeClr val="lt1"/>
                </a:solidFill>
                <a:latin typeface="Arial"/>
                <a:ea typeface="Arial"/>
                <a:cs typeface="Arial"/>
                <a:sym typeface="Arial"/>
              </a:rPr>
              <a:t>“</a:t>
            </a:r>
            <a:r>
              <a:rPr lang="en" sz="2000" b="0" i="0" u="none" strike="noStrike" cap="none">
                <a:solidFill>
                  <a:srgbClr val="FF00FF"/>
                </a:solidFill>
                <a:latin typeface="Cabin"/>
                <a:ea typeface="Cabin"/>
                <a:cs typeface="Cabin"/>
                <a:sym typeface="Cabin"/>
              </a:rPr>
              <a:t>web</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Often when you want some data it comes from a number of tables linked by these </a:t>
            </a:r>
            <a:r>
              <a:rPr lang="en" sz="2000" b="0" i="0" u="none" strike="noStrike" cap="none">
                <a:solidFill>
                  <a:srgbClr val="FF00FF"/>
                </a:solidFill>
                <a:latin typeface="Cabin"/>
                <a:ea typeface="Cabin"/>
                <a:cs typeface="Cabin"/>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b="0" i="0" u="none" strike="noStrike" cap="none">
                <a:solidFill>
                  <a:srgbClr val="FFD966"/>
                </a:solidFill>
                <a:latin typeface="Cabin"/>
                <a:ea typeface="Cabin"/>
                <a:cs typeface="Cabin"/>
                <a:sym typeface="Cabin"/>
              </a:rPr>
              <a:t>SQL</a:t>
            </a:r>
          </a:p>
        </p:txBody>
      </p:sp>
      <p:sp>
        <p:nvSpPr>
          <p:cNvPr id="249" name="Shape 24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Pr>
              <a:t>Structured Query Language</a:t>
            </a:r>
            <a:r>
              <a:rPr lang="en" sz="2000" b="0" i="0" u="none" strike="noStrike" cap="none">
                <a:solidFill>
                  <a:schemeClr val="lt1"/>
                </a:solidFill>
                <a:latin typeface="Cabin"/>
                <a:ea typeface="Cabin"/>
                <a:cs typeface="Cabin"/>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Delete data </a:t>
            </a:r>
          </a:p>
        </p:txBody>
      </p:sp>
      <p:sp>
        <p:nvSpPr>
          <p:cNvPr id="250" name="Shape 250"/>
          <p:cNvSpPr txBox="1"/>
          <p:nvPr/>
        </p:nvSpPr>
        <p:spPr>
          <a:xfrm>
            <a:off x="2806045" y="46434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sng" strike="noStrike" cap="none">
                <a:solidFill>
                  <a:srgbClr val="FFFF00"/>
                </a:solidFill>
                <a:latin typeface="Cabin"/>
                <a:ea typeface="Cabin"/>
                <a:cs typeface="Cabin"/>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The JOIN Operation</a:t>
            </a:r>
          </a:p>
        </p:txBody>
      </p:sp>
      <p:sp>
        <p:nvSpPr>
          <p:cNvPr id="801" name="Shape 801"/>
          <p:cNvSpPr txBox="1">
            <a:spLocks noGrp="1"/>
          </p:cNvSpPr>
          <p:nvPr>
            <p:ph type="body" idx="1"/>
          </p:nvPr>
        </p:nvSpPr>
        <p:spPr>
          <a:xfrm>
            <a:off x="650081" y="1464468"/>
            <a:ext cx="7836750" cy="2741680"/>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The JOIN operation </a:t>
            </a:r>
            <a:r>
              <a:rPr lang="en" sz="2000" b="0" i="0" u="none" strike="noStrike" cap="none">
                <a:solidFill>
                  <a:srgbClr val="FF00FF"/>
                </a:solidFill>
                <a:latin typeface="Cabin"/>
                <a:ea typeface="Cabin"/>
                <a:cs typeface="Cabin"/>
                <a:sym typeface="Cabin"/>
              </a:rPr>
              <a:t>links across several tables </a:t>
            </a:r>
            <a:r>
              <a:rPr lang="en" sz="2000" b="0" i="0" u="none" strike="noStrike" cap="none">
                <a:solidFill>
                  <a:schemeClr val="lt1"/>
                </a:solidFill>
                <a:latin typeface="Cabin"/>
                <a:ea typeface="Cabin"/>
                <a:cs typeface="Cabin"/>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You must tell the JOIN </a:t>
            </a:r>
            <a:r>
              <a:rPr lang="en" sz="2000" b="0" i="0" u="none" strike="noStrike" cap="none">
                <a:solidFill>
                  <a:srgbClr val="00FF00"/>
                </a:solidFill>
                <a:latin typeface="Cabin"/>
                <a:ea typeface="Cabin"/>
                <a:cs typeface="Cabin"/>
                <a:sym typeface="Cabin"/>
              </a:rPr>
              <a:t>how to use the keys</a:t>
            </a:r>
            <a:r>
              <a:rPr lang="en" sz="2000" b="0" i="0" u="none" strike="noStrike" cap="none">
                <a:solidFill>
                  <a:schemeClr val="lt1"/>
                </a:solidFill>
                <a:latin typeface="Cabin"/>
                <a:ea typeface="Cabin"/>
                <a:cs typeface="Cabin"/>
                <a:sym typeface="Cabin"/>
              </a:rPr>
              <a:t> that make the connection between the tables using an </a:t>
            </a:r>
            <a:r>
              <a:rPr lang="en" sz="2000" b="0" i="0" u="none" strike="noStrike" cap="none">
                <a:solidFill>
                  <a:srgbClr val="00FF00"/>
                </a:solidFill>
                <a:latin typeface="Cabin"/>
                <a:ea typeface="Cabin"/>
                <a:cs typeface="Cabin"/>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b="0" i="0" u="none" strike="noStrike" cap="none">
                <a:solidFill>
                  <a:srgbClr val="FF7F00"/>
                </a:solidFill>
                <a:latin typeface="Cabin"/>
                <a:ea typeface="Cabin"/>
                <a:cs typeface="Cabin"/>
                <a:sym typeface="Cabin"/>
              </a:rPr>
              <a:t>select</a:t>
            </a:r>
            <a:r>
              <a:rPr lang="en" sz="1800" b="0" i="0" u="none" strike="noStrike" cap="none">
                <a:solidFill>
                  <a:schemeClr val="lt1"/>
                </a:solidFill>
                <a:latin typeface="Cabin"/>
                <a:ea typeface="Cabin"/>
                <a:cs typeface="Cabin"/>
                <a:sym typeface="Cabin"/>
              </a:rPr>
              <a:t> </a:t>
            </a:r>
            <a:r>
              <a:rPr lang="en" sz="1800" b="0" i="0" u="none" strike="noStrike" cap="none">
                <a:solidFill>
                  <a:srgbClr val="00FF00"/>
                </a:solidFill>
                <a:latin typeface="Cabin"/>
                <a:ea typeface="Cabin"/>
                <a:cs typeface="Cabin"/>
                <a:sym typeface="Cabin"/>
              </a:rPr>
              <a:t>Album.title, Artist.name</a:t>
            </a:r>
            <a:r>
              <a:rPr lang="en" sz="1800" b="0" i="0" u="none" strike="noStrike" cap="none">
                <a:solidFill>
                  <a:schemeClr val="lt1"/>
                </a:solidFill>
                <a:latin typeface="Cabin"/>
                <a:ea typeface="Cabin"/>
                <a:cs typeface="Cabin"/>
                <a:sym typeface="Cabin"/>
              </a:rPr>
              <a:t> </a:t>
            </a:r>
            <a:r>
              <a:rPr lang="en" sz="1800" b="0" i="0" u="none" strike="noStrike" cap="none">
                <a:solidFill>
                  <a:srgbClr val="FF7F00"/>
                </a:solidFill>
                <a:latin typeface="Cabin"/>
                <a:ea typeface="Cabin"/>
                <a:cs typeface="Cabin"/>
                <a:sym typeface="Cabin"/>
              </a:rPr>
              <a:t>from</a:t>
            </a:r>
            <a:r>
              <a:rPr lang="en" sz="1800" b="0" i="0" u="none" strike="noStrike" cap="none">
                <a:solidFill>
                  <a:schemeClr val="lt1"/>
                </a:solidFill>
                <a:latin typeface="Cabin"/>
                <a:ea typeface="Cabin"/>
                <a:cs typeface="Cabin"/>
                <a:sym typeface="Cabin"/>
              </a:rPr>
              <a:t> </a:t>
            </a:r>
            <a:r>
              <a:rPr lang="en" sz="1800" b="0" i="0" u="none" strike="noStrike" cap="none">
                <a:solidFill>
                  <a:srgbClr val="FFFF00"/>
                </a:solidFill>
                <a:latin typeface="Cabin"/>
                <a:ea typeface="Cabin"/>
                <a:cs typeface="Cabin"/>
                <a:sym typeface="Cabin"/>
              </a:rPr>
              <a:t>Album</a:t>
            </a:r>
            <a:r>
              <a:rPr lang="en" sz="1800" b="0" i="0" u="none" strike="noStrike" cap="none">
                <a:solidFill>
                  <a:schemeClr val="lt1"/>
                </a:solidFill>
                <a:latin typeface="Cabin"/>
                <a:ea typeface="Cabin"/>
                <a:cs typeface="Cabin"/>
                <a:sym typeface="Cabin"/>
              </a:rPr>
              <a:t> </a:t>
            </a:r>
            <a:r>
              <a:rPr lang="en" sz="1800" b="0" i="0" u="none" strike="noStrike" cap="none">
                <a:solidFill>
                  <a:srgbClr val="FF7F00"/>
                </a:solidFill>
                <a:latin typeface="Cabin"/>
                <a:ea typeface="Cabin"/>
                <a:cs typeface="Cabin"/>
                <a:sym typeface="Cabin"/>
              </a:rPr>
              <a:t>join</a:t>
            </a:r>
            <a:r>
              <a:rPr lang="en" sz="1800" b="0" i="0" u="none" strike="noStrike" cap="none">
                <a:solidFill>
                  <a:schemeClr val="lt1"/>
                </a:solidFill>
                <a:latin typeface="Cabin"/>
                <a:ea typeface="Cabin"/>
                <a:cs typeface="Cabin"/>
                <a:sym typeface="Cabin"/>
              </a:rPr>
              <a:t> </a:t>
            </a:r>
            <a:r>
              <a:rPr lang="en" sz="1800" b="0" i="0" u="none" strike="noStrike" cap="none">
                <a:solidFill>
                  <a:srgbClr val="FFFF00"/>
                </a:solidFill>
                <a:latin typeface="Cabin"/>
                <a:ea typeface="Cabin"/>
                <a:cs typeface="Cabin"/>
                <a:sym typeface="Cabin"/>
              </a:rPr>
              <a:t>Artist</a:t>
            </a:r>
            <a:r>
              <a:rPr lang="en" sz="1800" b="0" i="0" u="none" strike="noStrike" cap="none">
                <a:solidFill>
                  <a:schemeClr val="lt1"/>
                </a:solidFill>
                <a:latin typeface="Cabin"/>
                <a:ea typeface="Cabin"/>
                <a:cs typeface="Cabin"/>
                <a:sym typeface="Cabin"/>
              </a:rPr>
              <a:t> </a:t>
            </a:r>
            <a:r>
              <a:rPr lang="en" sz="1800" b="0" i="0" u="none" strike="noStrike" cap="none">
                <a:solidFill>
                  <a:srgbClr val="FF7F00"/>
                </a:solidFill>
                <a:latin typeface="Cabin"/>
                <a:ea typeface="Cabin"/>
                <a:cs typeface="Cabin"/>
                <a:sym typeface="Cabin"/>
              </a:rPr>
              <a:t>on</a:t>
            </a:r>
            <a:r>
              <a:rPr lang="en" sz="1800" b="0" i="0" u="none" strike="noStrike" cap="none">
                <a:solidFill>
                  <a:schemeClr val="lt1"/>
                </a:solidFill>
                <a:latin typeface="Cabin"/>
                <a:ea typeface="Cabin"/>
                <a:cs typeface="Cabin"/>
                <a:sym typeface="Cabin"/>
              </a:rPr>
              <a:t> </a:t>
            </a:r>
            <a:r>
              <a:rPr lang="en" sz="1800" b="0" i="0" u="none" strike="noStrike" cap="none">
                <a:solidFill>
                  <a:srgbClr val="FF00FF"/>
                </a:solidFill>
                <a:latin typeface="Cabin"/>
                <a:ea typeface="Cabin"/>
                <a:cs typeface="Cabin"/>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How the tables are linked</a:t>
            </a:r>
          </a:p>
        </p:txBody>
      </p:sp>
      <p:cxnSp>
        <p:nvCxnSpPr>
          <p:cNvPr id="810" name="Shape 810"/>
          <p:cNvCxnSpPr/>
          <p:nvPr/>
        </p:nvCxnSpPr>
        <p:spPr>
          <a:xfrm>
            <a:off x="4618434" y="3768328"/>
            <a:ext cx="148162" cy="469630"/>
          </a:xfrm>
          <a:prstGeom prst="straightConnector1">
            <a:avLst/>
          </a:prstGeom>
          <a:noFill/>
          <a:ln w="101600" cap="rnd" cmpd="sng">
            <a:solidFill>
              <a:srgbClr val="FFFF00"/>
            </a:solidFill>
            <a:prstDash val="solid"/>
            <a:miter/>
            <a:headEnd type="stealth" w="med" len="med"/>
            <a:tailEnd type="none" w="med" len="med"/>
          </a:ln>
        </p:spPr>
      </p:cxnSp>
      <p:cxnSp>
        <p:nvCxnSpPr>
          <p:cNvPr id="811" name="Shape 811"/>
          <p:cNvCxnSpPr/>
          <p:nvPr/>
        </p:nvCxnSpPr>
        <p:spPr>
          <a:xfrm flipH="1">
            <a:off x="5502550" y="3768328"/>
            <a:ext cx="154405" cy="469630"/>
          </a:xfrm>
          <a:prstGeom prst="straightConnector1">
            <a:avLst/>
          </a:prstGeom>
          <a:noFill/>
          <a:ln w="101600" cap="rnd" cmpd="sng">
            <a:solidFill>
              <a:srgbClr val="FFFF00"/>
            </a:solidFill>
            <a:prstDash val="solid"/>
            <a:miter/>
            <a:headEnd type="stealth" w="med" len="med"/>
            <a:tailEnd type="none" w="med" len="med"/>
          </a:ln>
        </p:spPr>
      </p:cxnSp>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1016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Shape 822" descr="Screen Shot 2015-08-10 at 11.43.30 AM.png"/>
          <p:cNvPicPr preferRelativeResize="0"/>
          <p:nvPr/>
        </p:nvPicPr>
        <p:blipFill rotWithShape="1">
          <a:blip r:embed="rId3">
            <a:alphaModFix/>
          </a:blip>
          <a:srcRect/>
          <a:stretch/>
        </p:blipFill>
        <p:spPr>
          <a:xfrm>
            <a:off x="2098838" y="2403872"/>
            <a:ext cx="5103768" cy="1299887"/>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297235" y="343927"/>
            <a:ext cx="3502468" cy="1273624"/>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select</a:t>
            </a:r>
            <a:r>
              <a:rPr lang="en" sz="2500" b="0" i="0" u="none" strike="noStrike" cap="none">
                <a:solidFill>
                  <a:schemeClr val="lt1"/>
                </a:solidFill>
                <a:latin typeface="Cabin"/>
                <a:ea typeface="Cabin"/>
                <a:cs typeface="Cabin"/>
                <a:sym typeface="Cabin"/>
              </a:rPr>
              <a:t> </a:t>
            </a:r>
            <a:r>
              <a:rPr lang="en" sz="2500" b="0" i="0" u="none" strike="noStrike" cap="none">
                <a:solidFill>
                  <a:srgbClr val="00FF00"/>
                </a:solidFill>
                <a:latin typeface="Cabin"/>
                <a:ea typeface="Cabin"/>
                <a:cs typeface="Cabin"/>
                <a:sym typeface="Cabin"/>
              </a:rPr>
              <a:t>Album.title, Album.artist_id, Artist.id,Artist.name</a:t>
            </a:r>
            <a:r>
              <a:rPr lang="en" sz="2500" b="0" i="0" u="none" strike="noStrike" cap="none">
                <a:solidFill>
                  <a:schemeClr val="lt1"/>
                </a:solidFill>
                <a:latin typeface="Cabin"/>
                <a:ea typeface="Cabin"/>
                <a:cs typeface="Cabin"/>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b="0" i="0" u="none" strike="noStrike" cap="none">
                <a:solidFill>
                  <a:srgbClr val="FF7F00"/>
                </a:solidFill>
                <a:latin typeface="Cabin"/>
                <a:ea typeface="Cabin"/>
                <a:cs typeface="Cabin"/>
                <a:sym typeface="Cabin"/>
              </a:rPr>
              <a:t>from</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Album</a:t>
            </a:r>
            <a:r>
              <a:rPr lang="en" sz="2500" b="0" i="0" u="none" strike="noStrike" cap="none">
                <a:solidFill>
                  <a:schemeClr val="lt1"/>
                </a:solidFill>
                <a:latin typeface="Cabin"/>
                <a:ea typeface="Cabin"/>
                <a:cs typeface="Cabin"/>
                <a:sym typeface="Cabin"/>
              </a:rPr>
              <a:t> </a:t>
            </a:r>
            <a:r>
              <a:rPr lang="en" sz="2500" b="0" i="0" u="none" strike="noStrike" cap="none">
                <a:solidFill>
                  <a:srgbClr val="FF7F00"/>
                </a:solidFill>
                <a:latin typeface="Cabin"/>
                <a:ea typeface="Cabin"/>
                <a:cs typeface="Cabin"/>
                <a:sym typeface="Cabin"/>
              </a:rPr>
              <a:t>join</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Artist</a:t>
            </a:r>
            <a:r>
              <a:rPr lang="en" sz="2500" b="0" i="0" u="none" strike="noStrike" cap="none">
                <a:solidFill>
                  <a:schemeClr val="lt1"/>
                </a:solidFill>
                <a:latin typeface="Cabin"/>
                <a:ea typeface="Cabin"/>
                <a:cs typeface="Cabin"/>
                <a:sym typeface="Cabin"/>
              </a:rPr>
              <a:t> </a:t>
            </a:r>
            <a:r>
              <a:rPr lang="en" sz="2500" b="0" i="0" u="none" strike="noStrike" cap="none">
                <a:solidFill>
                  <a:srgbClr val="FF7F00"/>
                </a:solidFill>
                <a:latin typeface="Cabin"/>
                <a:ea typeface="Cabin"/>
                <a:cs typeface="Cabin"/>
                <a:sym typeface="Cabin"/>
              </a:rPr>
              <a:t>on</a:t>
            </a:r>
            <a:r>
              <a:rPr lang="en" sz="2500" b="0" i="0" u="none" strike="noStrike" cap="none">
                <a:solidFill>
                  <a:schemeClr val="lt1"/>
                </a:solidFill>
                <a:latin typeface="Cabin"/>
                <a:ea typeface="Cabin"/>
                <a:cs typeface="Cabin"/>
                <a:sym typeface="Cabin"/>
              </a:rPr>
              <a:t> </a:t>
            </a:r>
            <a:r>
              <a:rPr lang="en" sz="2500" b="0" i="0" u="none" strike="noStrike" cap="none">
                <a:solidFill>
                  <a:srgbClr val="FF00FF"/>
                </a:solidFill>
                <a:latin typeface="Cabin"/>
                <a:ea typeface="Cabin"/>
                <a:cs typeface="Cabin"/>
                <a:sym typeface="Cabin"/>
              </a:rPr>
              <a:t>Album.artist_id = Artist.id</a:t>
            </a:r>
          </a:p>
        </p:txBody>
      </p:sp>
      <p:cxnSp>
        <p:nvCxnSpPr>
          <p:cNvPr id="826" name="Shape 826"/>
          <p:cNvCxnSpPr/>
          <p:nvPr/>
        </p:nvCxnSpPr>
        <p:spPr>
          <a:xfrm rot="10800000">
            <a:off x="4099823" y="3407019"/>
            <a:ext cx="699880" cy="0"/>
          </a:xfrm>
          <a:prstGeom prst="straightConnector1">
            <a:avLst/>
          </a:prstGeom>
          <a:noFill/>
          <a:ln w="76200" cap="rnd" cmpd="sng">
            <a:solidFill>
              <a:srgbClr val="FF00FF"/>
            </a:solidFill>
            <a:prstDash val="solid"/>
            <a:miter/>
            <a:headEnd type="stealth" w="med" len="med"/>
            <a:tailEnd type="none" w="med" len="med"/>
          </a:ln>
        </p:spPr>
      </p:cxnSp>
      <p:sp>
        <p:nvSpPr>
          <p:cNvPr id="827" name="Shape 827"/>
          <p:cNvSpPr/>
          <p:nvPr/>
        </p:nvSpPr>
        <p:spPr>
          <a:xfrm>
            <a:off x="2805842" y="1058722"/>
            <a:ext cx="2983203" cy="957261"/>
          </a:xfrm>
          <a:custGeom>
            <a:avLst/>
            <a:gdLst/>
            <a:ahLst/>
            <a:cxnLst/>
            <a:rect l="0" t="0" r="0" b="0"/>
            <a:pathLst>
              <a:path w="120000" h="120000" extrusionOk="0">
                <a:moveTo>
                  <a:pt x="0" y="35738"/>
                </a:moveTo>
                <a:lnTo>
                  <a:pt x="78327" y="120000"/>
                </a:lnTo>
                <a:lnTo>
                  <a:pt x="120000" y="0"/>
                </a:lnTo>
              </a:path>
            </a:pathLst>
          </a:custGeom>
          <a:noFill/>
          <a:ln w="889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FF6600"/>
                </a:solidFill>
                <a:latin typeface="Cabin"/>
                <a:ea typeface="Cabin"/>
                <a:cs typeface="Cabin"/>
                <a:sym typeface="Cabin"/>
              </a:rPr>
              <a:t>SELECT</a:t>
            </a:r>
            <a:r>
              <a:rPr lang="en" sz="2500" b="0" i="0" u="none" strike="noStrike" cap="none">
                <a:solidFill>
                  <a:schemeClr val="lt1"/>
                </a:solidFill>
                <a:latin typeface="Cabin"/>
                <a:ea typeface="Cabin"/>
                <a:cs typeface="Cabin"/>
                <a:sym typeface="Cabin"/>
              </a:rPr>
              <a:t> </a:t>
            </a:r>
            <a:r>
              <a:rPr lang="en" sz="2500" b="0" i="0" u="none" strike="noStrike" cap="none">
                <a:solidFill>
                  <a:srgbClr val="00FF00"/>
                </a:solidFill>
                <a:latin typeface="Cabin"/>
                <a:ea typeface="Cabin"/>
                <a:cs typeface="Cabin"/>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00FF00"/>
                </a:solidFill>
                <a:latin typeface="Cabin"/>
                <a:ea typeface="Cabin"/>
                <a:cs typeface="Cabin"/>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00FF00"/>
                </a:solidFill>
                <a:latin typeface="Cabin"/>
                <a:ea typeface="Cabin"/>
                <a:cs typeface="Cabin"/>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b="0" i="0" u="none" strike="noStrike" cap="none">
                <a:solidFill>
                  <a:srgbClr val="FF6600"/>
                </a:solidFill>
                <a:latin typeface="Cabin"/>
                <a:ea typeface="Cabin"/>
                <a:cs typeface="Cabin"/>
                <a:sym typeface="Cabin"/>
              </a:rPr>
              <a:t>FROM</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Track</a:t>
            </a:r>
            <a:r>
              <a:rPr lang="en" sz="2500" b="0" i="0" u="none" strike="noStrike" cap="none">
                <a:solidFill>
                  <a:schemeClr val="lt1"/>
                </a:solidFill>
                <a:latin typeface="Cabin"/>
                <a:ea typeface="Cabin"/>
                <a:cs typeface="Cabin"/>
                <a:sym typeface="Cabin"/>
              </a:rPr>
              <a:t> </a:t>
            </a:r>
            <a:r>
              <a:rPr lang="en" sz="2500" b="0" i="0" u="none" strike="noStrike" cap="none">
                <a:solidFill>
                  <a:srgbClr val="FF6600"/>
                </a:solidFill>
                <a:latin typeface="Cabin"/>
                <a:ea typeface="Cabin"/>
                <a:cs typeface="Cabin"/>
                <a:sym typeface="Cabin"/>
              </a:rPr>
              <a:t>JOIN</a:t>
            </a:r>
            <a:r>
              <a:rPr lang="en" sz="2500" b="0" i="0" u="none" strike="noStrike" cap="none">
                <a:solidFill>
                  <a:schemeClr val="lt1"/>
                </a:solidFill>
                <a:latin typeface="Cabin"/>
                <a:ea typeface="Cabin"/>
                <a:cs typeface="Cabin"/>
                <a:sym typeface="Cabin"/>
              </a:rPr>
              <a:t> </a:t>
            </a:r>
            <a:r>
              <a:rPr lang="en" sz="2500" b="0" i="0" u="none" strike="noStrike" cap="none">
                <a:solidFill>
                  <a:srgbClr val="FFFF00"/>
                </a:solidFill>
                <a:latin typeface="Cabin"/>
                <a:ea typeface="Cabin"/>
                <a:cs typeface="Cabin"/>
                <a:sym typeface="Cabin"/>
              </a:rPr>
              <a:t>Genre   </a:t>
            </a:r>
          </a:p>
        </p:txBody>
      </p:sp>
      <p:grpSp>
        <p:nvGrpSpPr>
          <p:cNvPr id="833" name="Shape 833"/>
          <p:cNvGrpSpPr/>
          <p:nvPr/>
        </p:nvGrpSpPr>
        <p:grpSpPr>
          <a:xfrm>
            <a:off x="211362" y="372024"/>
            <a:ext cx="4470541" cy="4276908"/>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b="0" i="0" u="none" strike="noStrike" cap="none">
                <a:solidFill>
                  <a:srgbClr val="FF7F00"/>
                </a:solidFill>
                <a:latin typeface="Cabin"/>
                <a:ea typeface="Cabin"/>
                <a:cs typeface="Cabin"/>
                <a:sym typeface="Cabin"/>
              </a:rPr>
              <a:t>select</a:t>
            </a:r>
            <a:r>
              <a:rPr lang="en" sz="1800" b="0" i="0" u="none" strike="noStrike" cap="none">
                <a:solidFill>
                  <a:schemeClr val="lt1"/>
                </a:solidFill>
                <a:latin typeface="Cabin"/>
                <a:ea typeface="Cabin"/>
                <a:cs typeface="Cabin"/>
                <a:sym typeface="Cabin"/>
              </a:rPr>
              <a:t> </a:t>
            </a:r>
            <a:r>
              <a:rPr lang="en" sz="1800" b="0" i="0" u="none" strike="noStrike" cap="none">
                <a:solidFill>
                  <a:srgbClr val="00FF00"/>
                </a:solidFill>
                <a:latin typeface="Cabin"/>
                <a:ea typeface="Cabin"/>
                <a:cs typeface="Cabin"/>
                <a:sym typeface="Cabin"/>
              </a:rPr>
              <a:t>Track.title, Genre.name</a:t>
            </a:r>
            <a:r>
              <a:rPr lang="en" sz="1800" b="0" i="0" u="none" strike="noStrike" cap="none">
                <a:solidFill>
                  <a:schemeClr val="lt1"/>
                </a:solidFill>
                <a:latin typeface="Cabin"/>
                <a:ea typeface="Cabin"/>
                <a:cs typeface="Cabin"/>
                <a:sym typeface="Cabin"/>
              </a:rPr>
              <a:t> </a:t>
            </a:r>
            <a:r>
              <a:rPr lang="en" sz="1800" b="0" i="0" u="none" strike="noStrike" cap="none">
                <a:solidFill>
                  <a:srgbClr val="FF7F00"/>
                </a:solidFill>
                <a:latin typeface="Cabin"/>
                <a:ea typeface="Cabin"/>
                <a:cs typeface="Cabin"/>
                <a:sym typeface="Cabin"/>
              </a:rPr>
              <a:t>from</a:t>
            </a:r>
            <a:r>
              <a:rPr lang="en" sz="1800" b="0" i="0" u="none" strike="noStrike" cap="none">
                <a:solidFill>
                  <a:schemeClr val="lt1"/>
                </a:solidFill>
                <a:latin typeface="Cabin"/>
                <a:ea typeface="Cabin"/>
                <a:cs typeface="Cabin"/>
                <a:sym typeface="Cabin"/>
              </a:rPr>
              <a:t> </a:t>
            </a:r>
            <a:r>
              <a:rPr lang="en" sz="1800" b="0" i="0" u="none" strike="noStrike" cap="none">
                <a:solidFill>
                  <a:srgbClr val="FFFF00"/>
                </a:solidFill>
                <a:latin typeface="Cabin"/>
                <a:ea typeface="Cabin"/>
                <a:cs typeface="Cabin"/>
                <a:sym typeface="Cabin"/>
              </a:rPr>
              <a:t>Track</a:t>
            </a:r>
            <a:r>
              <a:rPr lang="en" sz="1800" b="0" i="0" u="none" strike="noStrike" cap="none">
                <a:solidFill>
                  <a:schemeClr val="lt1"/>
                </a:solidFill>
                <a:latin typeface="Cabin"/>
                <a:ea typeface="Cabin"/>
                <a:cs typeface="Cabin"/>
                <a:sym typeface="Cabin"/>
              </a:rPr>
              <a:t> </a:t>
            </a:r>
            <a:r>
              <a:rPr lang="en" sz="1800" b="0" i="0" u="none" strike="noStrike" cap="none">
                <a:solidFill>
                  <a:srgbClr val="FF7F00"/>
                </a:solidFill>
                <a:latin typeface="Cabin"/>
                <a:ea typeface="Cabin"/>
                <a:cs typeface="Cabin"/>
                <a:sym typeface="Cabin"/>
              </a:rPr>
              <a:t>join</a:t>
            </a:r>
            <a:r>
              <a:rPr lang="en" sz="1800" b="0" i="0" u="none" strike="noStrike" cap="none">
                <a:solidFill>
                  <a:schemeClr val="lt1"/>
                </a:solidFill>
                <a:latin typeface="Cabin"/>
                <a:ea typeface="Cabin"/>
                <a:cs typeface="Cabin"/>
                <a:sym typeface="Cabin"/>
              </a:rPr>
              <a:t> </a:t>
            </a:r>
            <a:r>
              <a:rPr lang="en" sz="1800" b="0" i="0" u="none" strike="noStrike" cap="none">
                <a:solidFill>
                  <a:srgbClr val="FFFF00"/>
                </a:solidFill>
                <a:latin typeface="Cabin"/>
                <a:ea typeface="Cabin"/>
                <a:cs typeface="Cabin"/>
                <a:sym typeface="Cabin"/>
              </a:rPr>
              <a:t>Genre</a:t>
            </a:r>
            <a:r>
              <a:rPr lang="en" sz="1800" b="0" i="0" u="none" strike="noStrike" cap="none">
                <a:solidFill>
                  <a:schemeClr val="lt1"/>
                </a:solidFill>
                <a:latin typeface="Cabin"/>
                <a:ea typeface="Cabin"/>
                <a:cs typeface="Cabin"/>
                <a:sym typeface="Cabin"/>
              </a:rPr>
              <a:t> </a:t>
            </a:r>
            <a:r>
              <a:rPr lang="en" sz="1800" b="0" i="0" u="none" strike="noStrike" cap="none">
                <a:solidFill>
                  <a:srgbClr val="FF7F00"/>
                </a:solidFill>
                <a:latin typeface="Cabin"/>
                <a:ea typeface="Cabin"/>
                <a:cs typeface="Cabin"/>
                <a:sym typeface="Cabin"/>
              </a:rPr>
              <a:t>on</a:t>
            </a:r>
            <a:r>
              <a:rPr lang="en" sz="1800" b="0" i="0" u="none" strike="noStrike" cap="none">
                <a:solidFill>
                  <a:schemeClr val="lt1"/>
                </a:solidFill>
                <a:latin typeface="Cabin"/>
                <a:ea typeface="Cabin"/>
                <a:cs typeface="Cabin"/>
                <a:sym typeface="Cabin"/>
              </a:rPr>
              <a:t> </a:t>
            </a:r>
            <a:r>
              <a:rPr lang="en" sz="1800" b="0" i="0" u="none" strike="noStrike" cap="none">
                <a:solidFill>
                  <a:srgbClr val="FF00FF"/>
                </a:solidFill>
                <a:latin typeface="Cabin"/>
                <a:ea typeface="Cabin"/>
                <a:cs typeface="Cabin"/>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How the tables are linked</a:t>
            </a:r>
          </a:p>
        </p:txBody>
      </p:sp>
      <p:cxnSp>
        <p:nvCxnSpPr>
          <p:cNvPr id="845" name="Shape 845"/>
          <p:cNvCxnSpPr/>
          <p:nvPr/>
        </p:nvCxnSpPr>
        <p:spPr>
          <a:xfrm>
            <a:off x="4361259" y="3768328"/>
            <a:ext cx="148232" cy="469701"/>
          </a:xfrm>
          <a:prstGeom prst="straightConnector1">
            <a:avLst/>
          </a:prstGeom>
          <a:noFill/>
          <a:ln w="101600" cap="rnd" cmpd="sng">
            <a:solidFill>
              <a:srgbClr val="FFFF00"/>
            </a:solidFill>
            <a:prstDash val="solid"/>
            <a:miter/>
            <a:headEnd type="stealth" w="med" len="med"/>
            <a:tailEnd type="none" w="med" len="med"/>
          </a:ln>
        </p:spPr>
      </p:cxnSp>
      <p:cxnSp>
        <p:nvCxnSpPr>
          <p:cNvPr id="846" name="Shape 846"/>
          <p:cNvCxnSpPr/>
          <p:nvPr/>
        </p:nvCxnSpPr>
        <p:spPr>
          <a:xfrm flipH="1">
            <a:off x="5245298" y="3768328"/>
            <a:ext cx="154482" cy="469701"/>
          </a:xfrm>
          <a:prstGeom prst="straightConnector1">
            <a:avLst/>
          </a:prstGeom>
          <a:noFill/>
          <a:ln w="101600" cap="rnd" cmpd="sng">
            <a:solidFill>
              <a:srgbClr val="FFFF00"/>
            </a:solidFill>
            <a:prstDash val="solid"/>
            <a:miter/>
            <a:headEnd type="stealth" w="med" len="med"/>
            <a:tailEnd type="none" w="med" len="med"/>
          </a:ln>
        </p:spPr>
      </p:cxnSp>
      <p:pic>
        <p:nvPicPr>
          <p:cNvPr id="847" name="Shape 847" descr="Screen Shot 2015-08-10 at 11.36.13 AM.png"/>
          <p:cNvPicPr preferRelativeResize="0"/>
          <p:nvPr/>
        </p:nvPicPr>
        <p:blipFill rotWithShape="1">
          <a:blip r:embed="rId3">
            <a:alphaModFix/>
          </a:blip>
          <a:srcRect/>
          <a:stretch/>
        </p:blipFill>
        <p:spPr>
          <a:xfrm>
            <a:off x="7409846" y="18084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w="1016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650081" y="135731"/>
            <a:ext cx="7836693" cy="87868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b="0" i="0" u="none" strike="noStrike" cap="none">
                <a:solidFill>
                  <a:srgbClr val="FFD966"/>
                </a:solidFill>
                <a:latin typeface="Cabin"/>
                <a:ea typeface="Cabin"/>
                <a:cs typeface="Cabin"/>
                <a:sym typeface="Cabin"/>
              </a:rPr>
              <a:t>It can get complex...</a:t>
            </a:r>
          </a:p>
        </p:txBody>
      </p:sp>
      <p:sp>
        <p:nvSpPr>
          <p:cNvPr id="856" name="Shape 856"/>
          <p:cNvSpPr txBox="1"/>
          <p:nvPr/>
        </p:nvSpPr>
        <p:spPr>
          <a:xfrm>
            <a:off x="892968" y="1067990"/>
            <a:ext cx="7350919" cy="145732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b="0" i="0" u="none" strike="noStrike" cap="none">
                <a:solidFill>
                  <a:srgbClr val="FF7F00"/>
                </a:solidFill>
                <a:latin typeface="Cabin"/>
                <a:ea typeface="Cabin"/>
                <a:cs typeface="Cabin"/>
                <a:sym typeface="Cabin"/>
              </a:rPr>
              <a:t>select</a:t>
            </a:r>
            <a:r>
              <a:rPr lang="en" sz="2400" b="0" i="0" u="none" strike="noStrike" cap="none">
                <a:solidFill>
                  <a:schemeClr val="lt1"/>
                </a:solidFill>
                <a:latin typeface="Cabin"/>
                <a:ea typeface="Cabin"/>
                <a:cs typeface="Cabin"/>
                <a:sym typeface="Cabin"/>
              </a:rPr>
              <a:t> </a:t>
            </a:r>
            <a:r>
              <a:rPr lang="en" sz="2400" b="0" i="0" u="none" strike="noStrike" cap="none">
                <a:solidFill>
                  <a:srgbClr val="00FF00"/>
                </a:solidFill>
                <a:latin typeface="Cabin"/>
                <a:ea typeface="Cabin"/>
                <a:cs typeface="Cabin"/>
                <a:sym typeface="Cabin"/>
              </a:rPr>
              <a:t>Track.title, Artist.name, Album.title, Genre.name</a:t>
            </a:r>
            <a:r>
              <a:rPr lang="en" sz="2400" b="0" i="0" u="none" strike="noStrike" cap="none">
                <a:solidFill>
                  <a:schemeClr val="lt1"/>
                </a:solidFill>
                <a:latin typeface="Cabin"/>
                <a:ea typeface="Cabin"/>
                <a:cs typeface="Cabin"/>
                <a:sym typeface="Cabin"/>
              </a:rPr>
              <a:t> </a:t>
            </a:r>
            <a:r>
              <a:rPr lang="en" sz="2400" b="0" i="0" u="none" strike="noStrike" cap="none">
                <a:solidFill>
                  <a:srgbClr val="FF7F00"/>
                </a:solidFill>
                <a:latin typeface="Cabin"/>
                <a:ea typeface="Cabin"/>
                <a:cs typeface="Cabin"/>
                <a:sym typeface="Cabin"/>
              </a:rPr>
              <a:t>from</a:t>
            </a:r>
            <a:r>
              <a:rPr lang="en" sz="2400" b="0" i="0" u="none" strike="noStrike" cap="none">
                <a:solidFill>
                  <a:schemeClr val="lt1"/>
                </a:solidFill>
                <a:latin typeface="Cabin"/>
                <a:ea typeface="Cabin"/>
                <a:cs typeface="Cabin"/>
                <a:sym typeface="Cabin"/>
              </a:rPr>
              <a:t> </a:t>
            </a:r>
            <a:r>
              <a:rPr lang="en" sz="2400" b="0" i="0" u="none" strike="noStrike" cap="none">
                <a:solidFill>
                  <a:srgbClr val="FFFF00"/>
                </a:solidFill>
                <a:latin typeface="Cabin"/>
                <a:ea typeface="Cabin"/>
                <a:cs typeface="Cabin"/>
                <a:sym typeface="Cabin"/>
              </a:rPr>
              <a:t>Track </a:t>
            </a:r>
            <a:r>
              <a:rPr lang="en" sz="2400" b="0" i="0" u="none" strike="noStrike" cap="none">
                <a:solidFill>
                  <a:srgbClr val="FF7F00"/>
                </a:solidFill>
                <a:latin typeface="Cabin"/>
                <a:ea typeface="Cabin"/>
                <a:cs typeface="Cabin"/>
                <a:sym typeface="Cabin"/>
              </a:rPr>
              <a:t>join</a:t>
            </a:r>
            <a:r>
              <a:rPr lang="en" sz="2400" b="0" i="0" u="none" strike="noStrike" cap="none">
                <a:solidFill>
                  <a:srgbClr val="FFFF00"/>
                </a:solidFill>
                <a:latin typeface="Cabin"/>
                <a:ea typeface="Cabin"/>
                <a:cs typeface="Cabin"/>
                <a:sym typeface="Cabin"/>
              </a:rPr>
              <a:t> Genre </a:t>
            </a:r>
            <a:r>
              <a:rPr lang="en" sz="2400" b="0" i="0" u="none" strike="noStrike" cap="none">
                <a:solidFill>
                  <a:srgbClr val="FF7F00"/>
                </a:solidFill>
                <a:latin typeface="Cabin"/>
                <a:ea typeface="Cabin"/>
                <a:cs typeface="Cabin"/>
                <a:sym typeface="Cabin"/>
              </a:rPr>
              <a:t>join</a:t>
            </a:r>
            <a:r>
              <a:rPr lang="en" sz="2400" b="0" i="0" u="none" strike="noStrike" cap="none">
                <a:solidFill>
                  <a:srgbClr val="FFFF00"/>
                </a:solidFill>
                <a:latin typeface="Cabin"/>
                <a:ea typeface="Cabin"/>
                <a:cs typeface="Cabin"/>
                <a:sym typeface="Cabin"/>
              </a:rPr>
              <a:t> Album </a:t>
            </a:r>
            <a:r>
              <a:rPr lang="en" sz="2400" b="0" i="0" u="none" strike="noStrike" cap="none">
                <a:solidFill>
                  <a:srgbClr val="FF7F00"/>
                </a:solidFill>
                <a:latin typeface="Cabin"/>
                <a:ea typeface="Cabin"/>
                <a:cs typeface="Cabin"/>
                <a:sym typeface="Cabin"/>
              </a:rPr>
              <a:t>join</a:t>
            </a:r>
            <a:r>
              <a:rPr lang="en" sz="2400" b="0" i="0" u="none" strike="noStrike" cap="none">
                <a:solidFill>
                  <a:srgbClr val="FFFF00"/>
                </a:solidFill>
                <a:latin typeface="Cabin"/>
                <a:ea typeface="Cabin"/>
                <a:cs typeface="Cabin"/>
                <a:sym typeface="Cabin"/>
              </a:rPr>
              <a:t> Artist</a:t>
            </a:r>
            <a:r>
              <a:rPr lang="en" sz="2400" b="0" i="0" u="none" strike="noStrike" cap="none">
                <a:solidFill>
                  <a:schemeClr val="lt1"/>
                </a:solidFill>
                <a:latin typeface="Cabin"/>
                <a:ea typeface="Cabin"/>
                <a:cs typeface="Cabin"/>
                <a:sym typeface="Cabin"/>
              </a:rPr>
              <a:t> </a:t>
            </a:r>
            <a:r>
              <a:rPr lang="en" sz="2400" b="0" i="0" u="none" strike="noStrike" cap="none">
                <a:solidFill>
                  <a:srgbClr val="FF7F00"/>
                </a:solidFill>
                <a:latin typeface="Cabin"/>
                <a:ea typeface="Cabin"/>
                <a:cs typeface="Cabin"/>
                <a:sym typeface="Cabin"/>
              </a:rPr>
              <a:t>on</a:t>
            </a:r>
            <a:r>
              <a:rPr lang="en" sz="2400" b="0" i="0" u="none" strike="noStrike" cap="none">
                <a:solidFill>
                  <a:schemeClr val="lt1"/>
                </a:solidFill>
                <a:latin typeface="Cabin"/>
                <a:ea typeface="Cabin"/>
                <a:cs typeface="Cabin"/>
                <a:sym typeface="Cabin"/>
              </a:rPr>
              <a:t> </a:t>
            </a:r>
            <a:r>
              <a:rPr lang="en" sz="2400" b="0" i="0" u="none" strike="noStrike" cap="none">
                <a:solidFill>
                  <a:srgbClr val="FF00FF"/>
                </a:solidFill>
                <a:latin typeface="Cabin"/>
                <a:ea typeface="Cabin"/>
                <a:cs typeface="Cabin"/>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935831" y="542925"/>
            <a:ext cx="7416998" cy="4493418"/>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2858323" y="2434369"/>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b="0" i="0" u="none" strike="noStrike" cap="none">
                <a:solidFill>
                  <a:srgbClr val="FFD966"/>
                </a:solidFill>
                <a:latin typeface="Cabin"/>
                <a:ea typeface="Cabin"/>
                <a:cs typeface="Cabin"/>
                <a:sym typeface="Cabin"/>
              </a:rPr>
              <a:t>Many-To-Many Relationships</a:t>
            </a:r>
          </a:p>
        </p:txBody>
      </p:sp>
      <p:sp>
        <p:nvSpPr>
          <p:cNvPr id="872" name="Shape 872"/>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chemeClr val="lt1"/>
              </a:buClr>
              <a:buSzPct val="25000"/>
              <a:buFont typeface="Cabin"/>
              <a:buNone/>
            </a:pPr>
            <a:endParaRPr sz="800" b="0" i="0" u="none" strike="noStrike" cap="none">
              <a:solidFill>
                <a:srgbClr val="000000"/>
              </a:solidFill>
              <a:latin typeface="Arial"/>
              <a:ea typeface="Arial"/>
              <a:cs typeface="Arial"/>
              <a:sym typeface="Arial"/>
            </a:endParaRP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Album  </a:t>
            </a:r>
          </a:p>
        </p:txBody>
      </p:sp>
      <p:sp>
        <p:nvSpPr>
          <p:cNvPr id="880" name="Shape 880"/>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sp>
        <p:nvSpPr>
          <p:cNvPr id="886" name="Shape 886"/>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Track</a:t>
            </a:r>
          </a:p>
        </p:txBody>
      </p:sp>
      <p:sp>
        <p:nvSpPr>
          <p:cNvPr id="887" name="Shape 887"/>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888" name="Shape 888"/>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sp>
        <p:nvSpPr>
          <p:cNvPr id="889" name="Shape 889"/>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rating</a:t>
            </a:r>
          </a:p>
        </p:txBody>
      </p:sp>
      <p:sp>
        <p:nvSpPr>
          <p:cNvPr id="890" name="Shape 890"/>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len</a:t>
            </a:r>
          </a:p>
        </p:txBody>
      </p:sp>
      <p:sp>
        <p:nvSpPr>
          <p:cNvPr id="891" name="Shape 891"/>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count</a:t>
            </a:r>
          </a:p>
        </p:txBody>
      </p:sp>
      <p:sp>
        <p:nvSpPr>
          <p:cNvPr id="892" name="Shape 892"/>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b="0" i="0" u="none" strike="noStrike" cap="none">
                <a:solidFill>
                  <a:srgbClr val="FF00FF"/>
                </a:solidFill>
                <a:latin typeface="Cabin"/>
                <a:ea typeface="Cabin"/>
                <a:cs typeface="Cabin"/>
                <a:sym typeface="Cabin"/>
              </a:rPr>
              <a:t>album_id</a:t>
            </a:r>
          </a:p>
        </p:txBody>
      </p:sp>
      <p:cxnSp>
        <p:nvCxnSpPr>
          <p:cNvPr id="893" name="Shape 893"/>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none" strike="noStrike" cap="none">
                <a:solidFill>
                  <a:srgbClr val="FFFF00"/>
                </a:solidFill>
                <a:latin typeface="Cabin"/>
                <a:ea typeface="Cabin"/>
                <a:cs typeface="Cabin"/>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b="0" i="0" u="none" strike="noStrike" cap="none">
                <a:solidFill>
                  <a:srgbClr val="FF7F00"/>
                </a:solidFill>
                <a:latin typeface="Cabin"/>
                <a:ea typeface="Cabin"/>
                <a:cs typeface="Cabin"/>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b="0" i="0" u="none" strike="noStrike" cap="none">
                <a:solidFill>
                  <a:srgbClr val="00FF00"/>
                </a:solidFill>
                <a:latin typeface="Cabin"/>
                <a:ea typeface="Cabin"/>
                <a:cs typeface="Cabin"/>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b="0" i="0" u="none" strike="noStrike" cap="none">
                <a:solidFill>
                  <a:srgbClr val="FF00FF"/>
                </a:solidFill>
                <a:latin typeface="Cabin"/>
                <a:ea typeface="Cabin"/>
                <a:cs typeface="Cabin"/>
                <a:sym typeface="Cabin"/>
              </a:rPr>
              <a:t>Foreign key</a:t>
            </a:r>
          </a:p>
        </p:txBody>
      </p:sp>
      <p:sp>
        <p:nvSpPr>
          <p:cNvPr id="895" name="Shape 895"/>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Track  </a:t>
            </a:r>
          </a:p>
        </p:txBody>
      </p:sp>
      <p:sp>
        <p:nvSpPr>
          <p:cNvPr id="896" name="Shape 896"/>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Len  </a:t>
            </a:r>
          </a:p>
        </p:txBody>
      </p:sp>
      <p:sp>
        <p:nvSpPr>
          <p:cNvPr id="897" name="Shape 897"/>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Rating</a:t>
            </a:r>
          </a:p>
        </p:txBody>
      </p:sp>
      <p:sp>
        <p:nvSpPr>
          <p:cNvPr id="898" name="Shape 898"/>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Count</a:t>
            </a:r>
          </a:p>
        </p:txBody>
      </p:sp>
      <p:sp>
        <p:nvSpPr>
          <p:cNvPr id="899" name="Shape 899"/>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Title  </a:t>
            </a:r>
          </a:p>
        </p:txBody>
      </p:sp>
      <p:sp>
        <p:nvSpPr>
          <p:cNvPr id="900" name="Shape 900"/>
          <p:cNvSpPr txBox="1"/>
          <p:nvPr/>
        </p:nvSpPr>
        <p:spPr>
          <a:xfrm>
            <a:off x="6441573" y="37533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101600" cap="rnd" cmpd="sng">
            <a:solidFill>
              <a:srgbClr val="FF00FF"/>
            </a:solidFill>
            <a:prstDash val="solid"/>
            <a:miter/>
            <a:headEnd type="stealth" w="med" len="med"/>
            <a:tailEnd type="none"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Two Roles in Large Projects</a:t>
            </a:r>
          </a:p>
        </p:txBody>
      </p:sp>
      <p:sp>
        <p:nvSpPr>
          <p:cNvPr id="256" name="Shape 256"/>
          <p:cNvSpPr txBox="1">
            <a:spLocks noGrp="1"/>
          </p:cNvSpPr>
          <p:nvPr>
            <p:ph type="body" idx="1"/>
          </p:nvPr>
        </p:nvSpPr>
        <p:spPr>
          <a:xfrm>
            <a:off x="650081" y="1464468"/>
            <a:ext cx="7836750" cy="258609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00FF"/>
                </a:solidFill>
                <a:latin typeface="Cabin"/>
                <a:ea typeface="Cabin"/>
                <a:cs typeface="Cabin"/>
                <a:sym typeface="Cabin"/>
              </a:rPr>
              <a:t>Application Developer</a:t>
            </a:r>
            <a:r>
              <a:rPr lang="en" sz="2000" b="0" i="0" u="none" strike="noStrike" cap="none">
                <a:solidFill>
                  <a:schemeClr val="lt1"/>
                </a:solidFill>
                <a:latin typeface="Cabin"/>
                <a:ea typeface="Cabin"/>
                <a:cs typeface="Cabin"/>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FFFF00"/>
                </a:solidFill>
                <a:latin typeface="Cabin"/>
                <a:ea typeface="Cabin"/>
                <a:cs typeface="Cabin"/>
                <a:sym typeface="Cabin"/>
              </a:rPr>
              <a:t>Database Administrator </a:t>
            </a:r>
            <a:r>
              <a:rPr lang="en" sz="2000" b="0" i="0" u="none" strike="noStrike" cap="none">
                <a:solidFill>
                  <a:schemeClr val="lt1"/>
                </a:solidFill>
                <a:latin typeface="Cabin"/>
                <a:ea typeface="Cabin"/>
                <a:cs typeface="Cabin"/>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Often both people participate in the building of the </a:t>
            </a:r>
            <a:r>
              <a:rPr lang="en" sz="2000" b="0" i="0" u="none" strike="noStrike" cap="none">
                <a:solidFill>
                  <a:schemeClr val="lt1"/>
                </a:solidFill>
                <a:latin typeface="Arial"/>
                <a:ea typeface="Arial"/>
                <a:cs typeface="Arial"/>
                <a:sym typeface="Arial"/>
              </a:rPr>
              <a:t>“</a:t>
            </a:r>
            <a:r>
              <a:rPr lang="en" sz="2000" b="0" i="0" u="none" strike="noStrike" cap="none">
                <a:solidFill>
                  <a:schemeClr val="lt1"/>
                </a:solidFill>
                <a:latin typeface="Cabin"/>
                <a:ea typeface="Cabin"/>
                <a:cs typeface="Cabin"/>
                <a:sym typeface="Cabin"/>
              </a:rPr>
              <a:t>Data model</a:t>
            </a:r>
            <a:r>
              <a:rPr lang="en" sz="2000" b="0" i="0" u="none" strike="noStrike" cap="none">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Many to Many</a:t>
            </a:r>
          </a:p>
        </p:txBody>
      </p:sp>
      <p:sp>
        <p:nvSpPr>
          <p:cNvPr id="924" name="Shape 924"/>
          <p:cNvSpPr txBox="1">
            <a:spLocks noGrp="1"/>
          </p:cNvSpPr>
          <p:nvPr>
            <p:ph type="body" idx="1"/>
          </p:nvPr>
        </p:nvSpPr>
        <p:spPr>
          <a:xfrm>
            <a:off x="650081" y="1464468"/>
            <a:ext cx="3919948"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b="0" i="0" u="sng" strike="noStrike" cap="none">
                <a:solidFill>
                  <a:srgbClr val="FFFF00"/>
                </a:solidFill>
                <a:latin typeface="Cabin"/>
                <a:ea typeface="Cabin"/>
                <a:cs typeface="Cabin"/>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title</a:t>
            </a:r>
          </a:p>
        </p:txBody>
      </p:sp>
      <p:cxnSp>
        <p:nvCxnSpPr>
          <p:cNvPr id="935" name="Shape 935"/>
          <p:cNvCxnSpPr/>
          <p:nvPr/>
        </p:nvCxnSpPr>
        <p:spPr>
          <a:xfrm rot="10800000" flipH="1">
            <a:off x="2788191" y="801892"/>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234464"/>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member-of</a:t>
            </a:r>
          </a:p>
        </p:txBody>
      </p:sp>
      <p:sp>
        <p:nvSpPr>
          <p:cNvPr id="937" name="Shape 937"/>
          <p:cNvSpPr txBox="1"/>
          <p:nvPr/>
        </p:nvSpPr>
        <p:spPr>
          <a:xfrm>
            <a:off x="3855495" y="2100262"/>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Member</a:t>
            </a:r>
          </a:p>
        </p:txBody>
      </p:sp>
      <p:sp>
        <p:nvSpPr>
          <p:cNvPr id="938" name="Shape 938"/>
          <p:cNvSpPr txBox="1"/>
          <p:nvPr/>
        </p:nvSpPr>
        <p:spPr>
          <a:xfrm>
            <a:off x="3855495" y="255031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00FF"/>
                </a:solidFill>
                <a:latin typeface="Cabin"/>
                <a:ea typeface="Cabin"/>
                <a:cs typeface="Cabin"/>
                <a:sym typeface="Cabin"/>
              </a:rPr>
              <a:t>user_id</a:t>
            </a:r>
          </a:p>
        </p:txBody>
      </p:sp>
      <p:sp>
        <p:nvSpPr>
          <p:cNvPr id="939" name="Shape 939"/>
          <p:cNvSpPr txBox="1"/>
          <p:nvPr/>
        </p:nvSpPr>
        <p:spPr>
          <a:xfrm>
            <a:off x="3855495" y="29789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FF00FF"/>
                </a:solidFill>
                <a:latin typeface="Cabin"/>
                <a:ea typeface="Cabin"/>
                <a:cs typeface="Cabin"/>
                <a:sym typeface="Cabin"/>
              </a:rPr>
              <a:t>course_id</a:t>
            </a:r>
          </a:p>
        </p:txBody>
      </p:sp>
      <p:sp>
        <p:nvSpPr>
          <p:cNvPr id="940" name="Shape 940"/>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User</a:t>
            </a:r>
          </a:p>
        </p:txBody>
      </p:sp>
      <p:sp>
        <p:nvSpPr>
          <p:cNvPr id="941" name="Shape 941"/>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942" name="Shape 942"/>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name</a:t>
            </a:r>
          </a:p>
        </p:txBody>
      </p:sp>
      <p:sp>
        <p:nvSpPr>
          <p:cNvPr id="943" name="Shape 943"/>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b="0" i="0" u="none" strike="noStrike" cap="none">
                <a:solidFill>
                  <a:schemeClr val="lt1"/>
                </a:solidFill>
                <a:latin typeface="Cabin"/>
                <a:ea typeface="Cabin"/>
                <a:cs typeface="Cabin"/>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477347"/>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User</a:t>
            </a:r>
          </a:p>
        </p:txBody>
      </p:sp>
      <p:sp>
        <p:nvSpPr>
          <p:cNvPr id="946" name="Shape 946"/>
          <p:cNvSpPr txBox="1"/>
          <p:nvPr/>
        </p:nvSpPr>
        <p:spPr>
          <a:xfrm>
            <a:off x="6319883" y="1120285"/>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email</a:t>
            </a:r>
          </a:p>
        </p:txBody>
      </p:sp>
      <p:sp>
        <p:nvSpPr>
          <p:cNvPr id="947" name="Shape 947"/>
          <p:cNvSpPr txBox="1"/>
          <p:nvPr/>
        </p:nvSpPr>
        <p:spPr>
          <a:xfrm>
            <a:off x="6431023" y="777385"/>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b="0" i="0" u="none" strike="noStrike" cap="none">
                <a:solidFill>
                  <a:schemeClr val="lt1"/>
                </a:solidFill>
                <a:latin typeface="Cabin"/>
                <a:ea typeface="Cabin"/>
                <a:cs typeface="Cabin"/>
                <a:sym typeface="Cabin"/>
              </a:rPr>
              <a:t>name</a:t>
            </a:r>
          </a:p>
        </p:txBody>
      </p:sp>
      <p:sp>
        <p:nvSpPr>
          <p:cNvPr id="948" name="Shape 948"/>
          <p:cNvSpPr txBox="1"/>
          <p:nvPr/>
        </p:nvSpPr>
        <p:spPr>
          <a:xfrm>
            <a:off x="5378876" y="2905350"/>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b="0" i="0" u="none" strike="noStrike" cap="none">
                <a:solidFill>
                  <a:srgbClr val="000000"/>
                </a:solidFill>
                <a:latin typeface="Cabin"/>
                <a:ea typeface="Cabin"/>
                <a:cs typeface="Cabin"/>
                <a:sym typeface="Cabin"/>
              </a:rPr>
              <a:t>Course</a:t>
            </a:r>
          </a:p>
        </p:txBody>
      </p:sp>
      <p:sp>
        <p:nvSpPr>
          <p:cNvPr id="954" name="Shape 954"/>
          <p:cNvSpPr txBox="1"/>
          <p:nvPr/>
        </p:nvSpPr>
        <p:spPr>
          <a:xfrm>
            <a:off x="637961" y="249905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id</a:t>
            </a:r>
          </a:p>
        </p:txBody>
      </p:sp>
      <p:sp>
        <p:nvSpPr>
          <p:cNvPr id="955" name="Shape 955"/>
          <p:cNvSpPr txBox="1"/>
          <p:nvPr/>
        </p:nvSpPr>
        <p:spPr>
          <a:xfrm>
            <a:off x="637961" y="29276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b="0" i="0" u="none" strike="noStrike" cap="none">
                <a:solidFill>
                  <a:srgbClr val="00FF00"/>
                </a:solidFill>
                <a:latin typeface="Cabin"/>
                <a:ea typeface="Cabin"/>
                <a:cs typeface="Cabin"/>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29977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0081" y="135731"/>
            <a:ext cx="7836693" cy="54709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b="0" i="0" u="none" strike="noStrike" cap="none">
                <a:solidFill>
                  <a:srgbClr val="FFD966"/>
                </a:solidFill>
                <a:latin typeface="Cabin"/>
                <a:ea typeface="Cabin"/>
                <a:cs typeface="Cabin"/>
                <a:sym typeface="Cabin"/>
              </a:rPr>
              <a:t>Start with a Fresh Database</a:t>
            </a:r>
          </a:p>
        </p:txBody>
      </p:sp>
      <p:sp>
        <p:nvSpPr>
          <p:cNvPr id="964" name="Shape 964"/>
          <p:cNvSpPr/>
          <p:nvPr/>
        </p:nvSpPr>
        <p:spPr>
          <a:xfrm>
            <a:off x="860200" y="817325"/>
            <a:ext cx="8214599"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a:t>
            </a:r>
            <a:r>
              <a:rPr lang="en" sz="1600" b="1" i="0" u="none" strike="noStrike" cap="none">
                <a:solidFill>
                  <a:srgbClr val="FF6600"/>
                </a:solidFill>
                <a:latin typeface="Courier New"/>
                <a:ea typeface="Courier New"/>
                <a:cs typeface="Courier New"/>
                <a:sym typeface="Courier New"/>
              </a:rPr>
              <a:t>id     INTEGER NOT NULL PRIMARY KEY AUTOINCREMENT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a:t>
            </a:r>
            <a:r>
              <a:rPr lang="en" sz="1600" b="1" i="0" u="none" strike="noStrike" cap="none">
                <a:solidFill>
                  <a:srgbClr val="00FF00"/>
                </a:solidFill>
                <a:latin typeface="Courier New"/>
                <a:ea typeface="Courier New"/>
                <a:cs typeface="Courier New"/>
                <a:sym typeface="Courier New"/>
              </a:rPr>
              <a:t> name   TEXT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Course</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a:solidFill>
                  <a:srgbClr val="FF6600"/>
                </a:solidFill>
                <a:latin typeface="Courier New"/>
                <a:ea typeface="Courier New"/>
                <a:cs typeface="Courier New"/>
                <a:sym typeface="Courier New"/>
              </a:rPr>
              <a:t>    id     INTEGER NOT NULL PRIMARY KEY AUTOINCREMENT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Member </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Pr>
              <a:t>    user_id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Pr>
              <a:t>    course_id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a:solidFill>
                  <a:srgbClr val="00FFFF"/>
                </a:solidFill>
                <a:latin typeface="Courier New"/>
                <a:ea typeface="Courier New"/>
                <a:cs typeface="Courier New"/>
                <a:sym typeface="Courier New"/>
              </a:rPr>
              <a:t>    PRIMARY KEY (user_id, course_id)</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798441" y="0"/>
            <a:ext cx="7595706" cy="52417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xfrm>
            <a:off x="650081" y="135731"/>
            <a:ext cx="7836693" cy="852307"/>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b="0" i="0" u="none" strike="noStrike" cap="none">
                <a:solidFill>
                  <a:srgbClr val="FFD966"/>
                </a:solidFill>
                <a:latin typeface="Cabin"/>
                <a:ea typeface="Cabin"/>
                <a:cs typeface="Cabin"/>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0" y="0"/>
            <a:ext cx="7215187" cy="4979193"/>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2117917" y="405927"/>
            <a:ext cx="7215187" cy="49791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Shape 986"/>
          <p:cNvSpPr txBox="1">
            <a:spLocks noGrp="1"/>
          </p:cNvSpPr>
          <p:nvPr>
            <p:ph type="title"/>
          </p:nvPr>
        </p:nvSpPr>
        <p:spPr>
          <a:xfrm>
            <a:off x="650081" y="135731"/>
            <a:ext cx="7836693" cy="54709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b="0" i="0" u="none" strike="noStrike" cap="none">
                <a:solidFill>
                  <a:srgbClr val="FFD966"/>
                </a:solidFill>
                <a:latin typeface="Cabin"/>
                <a:ea typeface="Cabin"/>
                <a:cs typeface="Cabin"/>
                <a:sym typeface="Cabin"/>
              </a:rPr>
              <a:t>Insert Memberships</a:t>
            </a:r>
          </a:p>
        </p:txBody>
      </p:sp>
      <p:sp>
        <p:nvSpPr>
          <p:cNvPr id="987" name="Shape 987"/>
          <p:cNvSpPr/>
          <p:nvPr/>
        </p:nvSpPr>
        <p:spPr>
          <a:xfrm>
            <a:off x="650081" y="27082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(3, 3, 0);</a:t>
            </a:r>
          </a:p>
        </p:txBody>
      </p:sp>
      <p:pic>
        <p:nvPicPr>
          <p:cNvPr id="988" name="Shape 988" descr="Untitled.png"/>
          <p:cNvPicPr preferRelativeResize="0"/>
          <p:nvPr/>
        </p:nvPicPr>
        <p:blipFill rotWithShape="1">
          <a:blip r:embed="rId3">
            <a:alphaModFix/>
          </a:blip>
          <a:srcRect/>
          <a:stretch/>
        </p:blipFill>
        <p:spPr>
          <a:xfrm>
            <a:off x="1470425" y="1102628"/>
            <a:ext cx="2185987" cy="102870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924510" y="0"/>
            <a:ext cx="7453278"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SELECT </a:t>
            </a:r>
            <a:r>
              <a:rPr lang="en" sz="2300" b="0" i="0" u="none" strike="noStrike" cap="none">
                <a:solidFill>
                  <a:srgbClr val="00FF00"/>
                </a:solidFill>
                <a:latin typeface="Cabin"/>
                <a:ea typeface="Cabin"/>
                <a:cs typeface="Cabin"/>
                <a:sym typeface="Cabin"/>
              </a:rPr>
              <a:t>User.name, Member.role, Course.title</a:t>
            </a:r>
          </a:p>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FROM </a:t>
            </a:r>
            <a:r>
              <a:rPr lang="en" sz="2300" b="0" i="0" u="none" strike="noStrike" cap="none">
                <a:solidFill>
                  <a:srgbClr val="FFFF00"/>
                </a:solidFill>
                <a:latin typeface="Cabin"/>
                <a:ea typeface="Cabin"/>
                <a:cs typeface="Cabin"/>
                <a:sym typeface="Cabin"/>
              </a:rPr>
              <a:t>User </a:t>
            </a:r>
            <a:r>
              <a:rPr lang="en" sz="2300" b="0" i="0" u="none" strike="noStrike" cap="none">
                <a:solidFill>
                  <a:srgbClr val="FF7F00"/>
                </a:solidFill>
                <a:latin typeface="Cabin"/>
                <a:ea typeface="Cabin"/>
                <a:cs typeface="Cabin"/>
                <a:sym typeface="Cabin"/>
              </a:rPr>
              <a:t>JOIN </a:t>
            </a:r>
            <a:r>
              <a:rPr lang="en" sz="2300" b="0" i="0" u="none" strike="noStrike" cap="none">
                <a:solidFill>
                  <a:srgbClr val="FFFF00"/>
                </a:solidFill>
                <a:latin typeface="Cabin"/>
                <a:ea typeface="Cabin"/>
                <a:cs typeface="Cabin"/>
                <a:sym typeface="Cabin"/>
              </a:rPr>
              <a:t>Member </a:t>
            </a:r>
            <a:r>
              <a:rPr lang="en" sz="2300" b="0" i="0" u="none" strike="noStrike" cap="none">
                <a:solidFill>
                  <a:srgbClr val="FF7F00"/>
                </a:solidFill>
                <a:latin typeface="Cabin"/>
                <a:ea typeface="Cabin"/>
                <a:cs typeface="Cabin"/>
                <a:sym typeface="Cabin"/>
              </a:rPr>
              <a:t>JOIN </a:t>
            </a:r>
            <a:r>
              <a:rPr lang="en" sz="2300" b="0" i="0" u="none" strike="noStrike" cap="none">
                <a:solidFill>
                  <a:srgbClr val="FFFF00"/>
                </a:solidFill>
                <a:latin typeface="Cabin"/>
                <a:ea typeface="Cabin"/>
                <a:cs typeface="Cabin"/>
                <a:sym typeface="Cabin"/>
              </a:rPr>
              <a:t>Course</a:t>
            </a:r>
          </a:p>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7F00"/>
                </a:solidFill>
                <a:latin typeface="Cabin"/>
                <a:ea typeface="Cabin"/>
                <a:cs typeface="Cabin"/>
                <a:sym typeface="Cabin"/>
              </a:rPr>
              <a:t>ON </a:t>
            </a:r>
            <a:r>
              <a:rPr lang="en" sz="2300" b="0" i="0" u="none" strike="noStrike" cap="none">
                <a:solidFill>
                  <a:srgbClr val="FF00FF"/>
                </a:solidFill>
                <a:latin typeface="Cabin"/>
                <a:ea typeface="Cabin"/>
                <a:cs typeface="Cabin"/>
                <a:sym typeface="Cabin"/>
              </a:rPr>
              <a:t>Member.user_id = User.id </a:t>
            </a:r>
            <a:r>
              <a:rPr lang="en" sz="2300" b="0" i="0" u="none" strike="noStrike" cap="none">
                <a:solidFill>
                  <a:srgbClr val="FF6600"/>
                </a:solidFill>
                <a:latin typeface="Cabin"/>
                <a:ea typeface="Cabin"/>
                <a:cs typeface="Cabin"/>
                <a:sym typeface="Cabin"/>
              </a:rPr>
              <a:t>AND </a:t>
            </a:r>
            <a:r>
              <a:rPr lang="en" sz="2300" b="0" i="0" u="none" strike="noStrike" cap="none">
                <a:solidFill>
                  <a:srgbClr val="FF00FF"/>
                </a:solidFill>
                <a:latin typeface="Cabin"/>
                <a:ea typeface="Cabin"/>
                <a:cs typeface="Cabin"/>
                <a:sym typeface="Cabin"/>
              </a:rPr>
              <a:t>Member.course_id = Course.id</a:t>
            </a:r>
          </a:p>
          <a:p>
            <a:pPr marL="0" marR="0" lvl="0" indent="0" algn="l" rtl="0">
              <a:lnSpc>
                <a:spcPct val="100000"/>
              </a:lnSpc>
              <a:spcBef>
                <a:spcPts val="0"/>
              </a:spcBef>
              <a:spcAft>
                <a:spcPts val="0"/>
              </a:spcAft>
              <a:buClr>
                <a:srgbClr val="FF7F00"/>
              </a:buClr>
              <a:buSzPct val="25000"/>
              <a:buFont typeface="Cabin"/>
              <a:buNone/>
            </a:pPr>
            <a:r>
              <a:rPr lang="en" sz="2300" b="0" i="0" u="none" strike="noStrike" cap="none">
                <a:solidFill>
                  <a:srgbClr val="FF6600"/>
                </a:solidFill>
                <a:latin typeface="Cabin"/>
                <a:ea typeface="Cabin"/>
                <a:cs typeface="Cabin"/>
                <a:sym typeface="Cabin"/>
              </a:rPr>
              <a:t>ORDER BY</a:t>
            </a:r>
            <a:r>
              <a:rPr lang="en" sz="2300" b="0" i="0" u="none" strike="noStrike" cap="none">
                <a:solidFill>
                  <a:srgbClr val="FF00FF"/>
                </a:solidFill>
                <a:latin typeface="Cabin"/>
                <a:ea typeface="Cabin"/>
                <a:cs typeface="Cabin"/>
                <a:sym typeface="Cabin"/>
              </a:rPr>
              <a:t> </a:t>
            </a:r>
            <a:r>
              <a:rPr lang="en" sz="2300" b="0" i="0" u="none" strike="noStrike" cap="none">
                <a:solidFill>
                  <a:srgbClr val="00FF00"/>
                </a:solidFill>
                <a:latin typeface="Cabin"/>
                <a:ea typeface="Cabin"/>
                <a:cs typeface="Cabin"/>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w="762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377431" y="209704"/>
            <a:ext cx="2185987" cy="1028700"/>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5937" y="188694"/>
            <a:ext cx="1512794" cy="1028700"/>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w="762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573209" y="1557645"/>
            <a:ext cx="2188641" cy="24182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b="0" i="0" u="none" strike="noStrike" cap="none">
                <a:solidFill>
                  <a:schemeClr val="accent2"/>
                </a:solidFill>
                <a:latin typeface="Cabin"/>
                <a:ea typeface="Cabin"/>
                <a:cs typeface="Cabin"/>
                <a:sym typeface="Cabin"/>
              </a:rPr>
              <a:t>www.tsugi.org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b="0" i="0" u="none" strike="noStrike" cap="none">
                <a:solidFill>
                  <a:srgbClr val="FFD966"/>
                </a:solidFill>
                <a:latin typeface="Cabin"/>
                <a:ea typeface="Cabin"/>
                <a:cs typeface="Cabin"/>
                <a:sym typeface="Cabin"/>
              </a:rPr>
              <a:t>Large Project Structure</a:t>
            </a:r>
          </a:p>
        </p:txBody>
      </p:sp>
      <p:sp>
        <p:nvSpPr>
          <p:cNvPr id="262" name="Shape 262"/>
          <p:cNvSpPr txBox="1"/>
          <p:nvPr/>
        </p:nvSpPr>
        <p:spPr>
          <a:xfrm>
            <a:off x="6307931" y="1471612"/>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Data Server</a:t>
            </a:r>
          </a:p>
        </p:txBody>
      </p:sp>
      <p:sp>
        <p:nvSpPr>
          <p:cNvPr id="263" name="Shape 263"/>
          <p:cNvSpPr txBox="1"/>
          <p:nvPr/>
        </p:nvSpPr>
        <p:spPr>
          <a:xfrm>
            <a:off x="2243137" y="1471612"/>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Software</a:t>
            </a:r>
          </a:p>
        </p:txBody>
      </p:sp>
      <p:sp>
        <p:nvSpPr>
          <p:cNvPr id="264" name="Shape 264"/>
          <p:cNvSpPr txBox="1"/>
          <p:nvPr/>
        </p:nvSpPr>
        <p:spPr>
          <a:xfrm>
            <a:off x="464343" y="1635918"/>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User</a:t>
            </a:r>
          </a:p>
        </p:txBody>
      </p:sp>
      <p:sp>
        <p:nvSpPr>
          <p:cNvPr id="265" name="Shape 265"/>
          <p:cNvSpPr txBox="1"/>
          <p:nvPr/>
        </p:nvSpPr>
        <p:spPr>
          <a:xfrm>
            <a:off x="2414587" y="3364706"/>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Developer</a:t>
            </a:r>
          </a:p>
        </p:txBody>
      </p:sp>
      <p:sp>
        <p:nvSpPr>
          <p:cNvPr id="266" name="Shape 266"/>
          <p:cNvSpPr txBox="1"/>
          <p:nvPr/>
        </p:nvSpPr>
        <p:spPr>
          <a:xfrm>
            <a:off x="4336256" y="4086225"/>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DBA</a:t>
            </a:r>
          </a:p>
        </p:txBody>
      </p:sp>
      <p:sp>
        <p:nvSpPr>
          <p:cNvPr id="267" name="Shape 267"/>
          <p:cNvSpPr txBox="1"/>
          <p:nvPr/>
        </p:nvSpPr>
        <p:spPr>
          <a:xfrm>
            <a:off x="6307931" y="3629025"/>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b="0" i="0" u="none" strike="noStrike" cap="none">
                <a:solidFill>
                  <a:schemeClr val="lt1"/>
                </a:solidFill>
                <a:latin typeface="Cabin"/>
                <a:ea typeface="Cabin"/>
                <a:cs typeface="Cabin"/>
                <a:sym typeface="Cabin"/>
              </a:rPr>
              <a:t>Tools</a:t>
            </a:r>
          </a:p>
        </p:txBody>
      </p:sp>
      <p:sp>
        <p:nvSpPr>
          <p:cNvPr id="268" name="Shape 268"/>
          <p:cNvSpPr/>
          <p:nvPr/>
        </p:nvSpPr>
        <p:spPr>
          <a:xfrm>
            <a:off x="4487864" y="1635918"/>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b="0" i="0" u="none" strike="noStrike" cap="none">
                <a:solidFill>
                  <a:schemeClr val="lt1"/>
                </a:solidFill>
                <a:latin typeface="Cabin"/>
                <a:ea typeface="Cabin"/>
                <a:cs typeface="Cabin"/>
                <a:sym typeface="Cabin"/>
              </a:rPr>
              <a:t>SQL</a:t>
            </a:r>
          </a:p>
        </p:txBody>
      </p:sp>
      <p:sp>
        <p:nvSpPr>
          <p:cNvPr id="269" name="Shape 269"/>
          <p:cNvSpPr/>
          <p:nvPr/>
        </p:nvSpPr>
        <p:spPr>
          <a:xfrm rot="5400000">
            <a:off x="6957983" y="2607440"/>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b="0" i="0" u="none" strike="noStrike" cap="none">
                <a:solidFill>
                  <a:schemeClr val="lt1"/>
                </a:solidFill>
                <a:latin typeface="Cabin"/>
                <a:ea typeface="Cabin"/>
                <a:cs typeface="Cabin"/>
                <a:sym typeface="Cabin"/>
              </a:rPr>
              <a:t>SQL</a:t>
            </a:r>
          </a:p>
        </p:txBody>
      </p:sp>
      <p:cxnSp>
        <p:nvCxnSpPr>
          <p:cNvPr id="271" name="Shape 271"/>
          <p:cNvCxnSpPr/>
          <p:nvPr/>
        </p:nvCxnSpPr>
        <p:spPr>
          <a:xfrm rot="10800000">
            <a:off x="3315592" y="2748480"/>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521653" y="2104727"/>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614973" y="4343400"/>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Complexity Enables Speed</a:t>
            </a:r>
          </a:p>
        </p:txBody>
      </p:sp>
      <p:sp>
        <p:nvSpPr>
          <p:cNvPr id="1017" name="Shape 1017"/>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By </a:t>
            </a:r>
            <a:r>
              <a:rPr lang="en" sz="2000" b="0" i="0" u="none" strike="noStrike" cap="none">
                <a:solidFill>
                  <a:srgbClr val="00FF00"/>
                </a:solidFill>
                <a:latin typeface="Cabin"/>
                <a:ea typeface="Cabin"/>
                <a:cs typeface="Cabin"/>
                <a:sym typeface="Cabin"/>
              </a:rPr>
              <a:t>normalizing the data and linking it with integer keys</a:t>
            </a:r>
            <a:r>
              <a:rPr lang="en" sz="2000" b="0" i="0" u="none" strike="noStrike" cap="none">
                <a:solidFill>
                  <a:schemeClr val="lt1"/>
                </a:solidFill>
                <a:latin typeface="Cabin"/>
                <a:ea typeface="Cabin"/>
                <a:cs typeface="Cabin"/>
                <a:sym typeface="Cabin"/>
              </a:rPr>
              <a:t>, the overall </a:t>
            </a:r>
            <a:r>
              <a:rPr lang="en" sz="2000" b="0" i="0" u="none" strike="noStrike" cap="none">
                <a:solidFill>
                  <a:srgbClr val="00FF00"/>
                </a:solidFill>
                <a:latin typeface="Cabin"/>
                <a:ea typeface="Cabin"/>
                <a:cs typeface="Cabin"/>
                <a:sym typeface="Cabin"/>
              </a:rPr>
              <a:t>amount of data</a:t>
            </a:r>
            <a:r>
              <a:rPr lang="en" sz="2000" b="0" i="0" u="none" strike="noStrike" cap="none">
                <a:solidFill>
                  <a:schemeClr val="lt1"/>
                </a:solidFill>
                <a:latin typeface="Cabin"/>
                <a:ea typeface="Cabin"/>
                <a:cs typeface="Cabin"/>
                <a:sym typeface="Cabin"/>
              </a:rPr>
              <a:t> which the relational database must </a:t>
            </a:r>
            <a:r>
              <a:rPr lang="en" sz="2000" b="0" i="1" u="none" strike="noStrike" cap="none">
                <a:solidFill>
                  <a:srgbClr val="00FF00"/>
                </a:solidFill>
                <a:latin typeface="Cabin"/>
                <a:ea typeface="Cabin"/>
                <a:cs typeface="Cabin"/>
                <a:sym typeface="Cabin"/>
              </a:rPr>
              <a:t>scan</a:t>
            </a:r>
            <a:r>
              <a:rPr lang="en" sz="2000" b="0" i="0" u="none" strike="noStrike" cap="none">
                <a:solidFill>
                  <a:schemeClr val="lt1"/>
                </a:solidFill>
                <a:latin typeface="Cabin"/>
                <a:ea typeface="Cabin"/>
                <a:cs typeface="Cabin"/>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It might seem like a </a:t>
            </a:r>
            <a:r>
              <a:rPr lang="en" sz="2000" b="0" i="0" u="none" strike="noStrike" cap="none">
                <a:solidFill>
                  <a:srgbClr val="FF00FF"/>
                </a:solidFill>
                <a:latin typeface="Cabin"/>
                <a:ea typeface="Cabin"/>
                <a:cs typeface="Cabin"/>
                <a:sym typeface="Cabin"/>
              </a:rPr>
              <a:t>tradeoff</a:t>
            </a:r>
            <a:r>
              <a:rPr lang="en" sz="2000" b="0" i="0" u="none" strike="noStrike" cap="none">
                <a:solidFill>
                  <a:schemeClr val="lt1"/>
                </a:solidFill>
                <a:latin typeface="Cabin"/>
                <a:ea typeface="Cabin"/>
                <a:cs typeface="Cabin"/>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Additional SQL Topics</a:t>
            </a:r>
          </a:p>
        </p:txBody>
      </p:sp>
      <p:sp>
        <p:nvSpPr>
          <p:cNvPr id="1023" name="Shape 1023"/>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rgbClr val="FF00FF"/>
                </a:solidFill>
                <a:latin typeface="Cabin"/>
                <a:ea typeface="Cabin"/>
                <a:cs typeface="Cabin"/>
                <a:sym typeface="Cabin"/>
              </a:rPr>
              <a:t>Indexes</a:t>
            </a:r>
            <a:r>
              <a:rPr lang="en" sz="2000" b="0" i="0" u="none" strike="noStrike" cap="none">
                <a:solidFill>
                  <a:schemeClr val="lt1"/>
                </a:solidFill>
                <a:latin typeface="Cabin"/>
                <a:ea typeface="Cabin"/>
                <a:cs typeface="Cabin"/>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rgbClr val="00FF00"/>
                </a:solidFill>
                <a:latin typeface="Cabin"/>
                <a:ea typeface="Cabin"/>
                <a:cs typeface="Cabin"/>
                <a:sym typeface="Cabin"/>
              </a:rPr>
              <a:t>Constraints</a:t>
            </a:r>
            <a:r>
              <a:rPr lang="en" sz="2000" b="0" i="0" u="none" strike="noStrike" cap="none">
                <a:solidFill>
                  <a:schemeClr val="lt1"/>
                </a:solidFill>
                <a:latin typeface="Cabin"/>
                <a:ea typeface="Cabin"/>
                <a:cs typeface="Cabin"/>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rgbClr val="FF7F00"/>
                </a:solidFill>
                <a:latin typeface="Cabin"/>
                <a:ea typeface="Cabin"/>
                <a:cs typeface="Cabin"/>
                <a:sym typeface="Cabin"/>
              </a:rPr>
              <a:t>Transactions</a:t>
            </a:r>
            <a:r>
              <a:rPr lang="en" sz="2000" b="0" i="0" u="none" strike="noStrike" cap="none">
                <a:solidFill>
                  <a:schemeClr val="lt1"/>
                </a:solidFill>
                <a:latin typeface="Cabin"/>
                <a:ea typeface="Cabin"/>
                <a:cs typeface="Cabin"/>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b="0" i="0" u="none" strike="noStrike" cap="none">
                <a:solidFill>
                  <a:srgbClr val="FFD966"/>
                </a:solidFill>
                <a:latin typeface="Cabin"/>
                <a:ea typeface="Cabin"/>
                <a:cs typeface="Cabin"/>
                <a:sym typeface="Cabin"/>
              </a:rPr>
              <a:t>Summary</a:t>
            </a:r>
          </a:p>
        </p:txBody>
      </p:sp>
      <p:sp>
        <p:nvSpPr>
          <p:cNvPr id="1029" name="Shape 102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Relational databases allow us to </a:t>
            </a:r>
            <a:r>
              <a:rPr lang="en" sz="2000" b="0" i="0" u="none" strike="noStrike" cap="none">
                <a:solidFill>
                  <a:srgbClr val="00FF00"/>
                </a:solidFill>
                <a:latin typeface="Cabin"/>
                <a:ea typeface="Cabin"/>
                <a:cs typeface="Cabin"/>
                <a:sym typeface="Cabin"/>
              </a:rPr>
              <a:t>scale</a:t>
            </a:r>
            <a:r>
              <a:rPr lang="en" sz="2000" b="0" i="0" u="none" strike="noStrike" cap="none">
                <a:solidFill>
                  <a:schemeClr val="lt1"/>
                </a:solidFill>
                <a:latin typeface="Cabin"/>
                <a:ea typeface="Cabin"/>
                <a:cs typeface="Cabin"/>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The key is to have </a:t>
            </a:r>
            <a:r>
              <a:rPr lang="en" sz="2000" b="0" i="0" u="none" strike="noStrike" cap="none">
                <a:solidFill>
                  <a:srgbClr val="FF00FF"/>
                </a:solidFill>
                <a:latin typeface="Cabin"/>
                <a:ea typeface="Cabin"/>
                <a:cs typeface="Cabin"/>
                <a:sym typeface="Cabin"/>
              </a:rPr>
              <a:t>one copy of any data </a:t>
            </a:r>
            <a:r>
              <a:rPr lang="en" sz="2000" b="0" i="0" u="none" strike="noStrike" cap="none">
                <a:solidFill>
                  <a:schemeClr val="lt1"/>
                </a:solidFill>
                <a:latin typeface="Cabin"/>
                <a:ea typeface="Cabin"/>
                <a:cs typeface="Cabin"/>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This greatly </a:t>
            </a:r>
            <a:r>
              <a:rPr lang="en" sz="2000" b="0" i="0" u="none" strike="noStrike" cap="none">
                <a:solidFill>
                  <a:srgbClr val="FF7F00"/>
                </a:solidFill>
                <a:latin typeface="Cabin"/>
                <a:ea typeface="Cabin"/>
                <a:cs typeface="Cabin"/>
                <a:sym typeface="Cabin"/>
              </a:rPr>
              <a:t>reduces the amount of data which much be scanned</a:t>
            </a:r>
            <a:r>
              <a:rPr lang="en" sz="2000" b="0" i="0" u="none" strike="noStrike" cap="none">
                <a:solidFill>
                  <a:schemeClr val="lt1"/>
                </a:solidFill>
                <a:latin typeface="Cabin"/>
                <a:ea typeface="Cabin"/>
                <a:cs typeface="Cabin"/>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b="0" i="0" u="none" strike="noStrike" cap="none">
                <a:solidFill>
                  <a:schemeClr val="lt1"/>
                </a:solidFill>
                <a:latin typeface="Cabin"/>
                <a:ea typeface="Cabin"/>
                <a:cs typeface="Cabin"/>
                <a:sym typeface="Cabin"/>
              </a:rPr>
              <a:t>Database and SQL design is a bit of an </a:t>
            </a:r>
            <a:r>
              <a:rPr lang="en" sz="2000" b="0" i="0" u="none" strike="noStrike" cap="none">
                <a:solidFill>
                  <a:srgbClr val="FFFF00"/>
                </a:solidFill>
                <a:latin typeface="Cabin"/>
                <a:ea typeface="Cabin"/>
                <a:cs typeface="Cabin"/>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xfrm>
            <a:off x="650081" y="135731"/>
            <a:ext cx="7836750" cy="456468"/>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777220"/>
            <a:ext cx="3823705" cy="398401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Thes slide are Copyright 2010-  Charles R. Severance (</a:t>
            </a:r>
            <a:r>
              <a:rPr lang="en" sz="1000" b="0" i="0" u="sng" strike="noStrike" cap="none">
                <a:solidFill>
                  <a:srgbClr val="FFFF00"/>
                </a:solidFill>
                <a:latin typeface="Arial"/>
                <a:ea typeface="Arial"/>
                <a:cs typeface="Arial"/>
                <a:sym typeface="Arial"/>
                <a:hlinkClick r:id="rId3"/>
              </a:rPr>
              <a:t>www.dr-chuck.com</a:t>
            </a:r>
            <a:r>
              <a:rPr lang="en" sz="1000" b="0" i="0" u="none" strike="noStrike" cap="none">
                <a:solidFill>
                  <a:srgbClr val="FFFFFF"/>
                </a:solidFill>
                <a:latin typeface="Arial"/>
                <a:ea typeface="Arial"/>
                <a:cs typeface="Arial"/>
                <a:sym typeface="Arial"/>
              </a:rPr>
              <a:t>) of the University of Michigan School of Information and </a:t>
            </a:r>
            <a:r>
              <a:rPr lang="en" sz="1000" b="0" i="0" u="sng" strike="noStrike" cap="none">
                <a:solidFill>
                  <a:srgbClr val="FFFF00"/>
                </a:solidFill>
                <a:latin typeface="Arial"/>
                <a:ea typeface="Arial"/>
                <a:cs typeface="Arial"/>
                <a:sym typeface="Arial"/>
                <a:hlinkClick r:id="rId4"/>
              </a:rPr>
              <a:t>open.umich.edu</a:t>
            </a:r>
            <a:r>
              <a:rPr lang="en" sz="1000" b="0" i="0" u="none" strike="noStrike" cap="non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2713</Words>
  <Application>Microsoft Macintosh PowerPoint</Application>
  <PresentationFormat>On-screen Show (16:9)</PresentationFormat>
  <Paragraphs>480</Paragraphs>
  <Slides>93</Slides>
  <Notes>93</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93</vt:i4>
      </vt:variant>
    </vt:vector>
  </HeadingPairs>
  <TitlesOfParts>
    <vt:vector size="102" baseType="lpstr">
      <vt:lpstr>Cabin</vt:lpstr>
      <vt:lpstr>Courier New</vt:lpstr>
      <vt:lpstr>Arial</vt:lpstr>
      <vt:lpstr>Calibri</vt:lpstr>
      <vt:lpstr>simple-light-2</vt:lpstr>
      <vt:lpstr>Title &amp; Subtitle</vt:lpstr>
      <vt:lpstr>1_Title &amp; Bullets</vt:lpstr>
      <vt:lpstr>Title - Center</vt:lpstr>
      <vt:lpstr>Title &amp; Bullets</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vt:lpstr>
      <vt:lpstr>Data Analysis Structure</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1</cp:revision>
  <dcterms:modified xsi:type="dcterms:W3CDTF">2016-07-06T11:59:09Z</dcterms:modified>
</cp:coreProperties>
</file>